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22AA5-BC78-CE8B-9423-222FE59DC733}" v="11" dt="2026-05-15T13:39:4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6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1920240" y="960120"/>
            <a:ext cx="8321040" cy="4251960"/>
          </a:xfrm>
          <a:prstGeom prst="roundRect">
            <a:avLst>
              <a:gd name="adj" fmla="val 2581"/>
            </a:avLst>
          </a:prstGeom>
          <a:solidFill>
            <a:srgbClr val="FFFFFF">
              <a:alpha val="88000"/>
            </a:srgbClr>
          </a:solidFill>
          <a:ln w="25400">
            <a:solidFill>
              <a:srgbClr val="C51E1E"/>
            </a:solidFill>
            <a:prstDash val="solid"/>
          </a:ln>
        </p:spPr>
      </p:sp>
      <p:pic>
        <p:nvPicPr>
          <p:cNvPr id="5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0" y="1234440"/>
            <a:ext cx="1170432" cy="117043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31720" y="2273417"/>
            <a:ext cx="7543800" cy="40577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C51E1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Class 1 Personal Passport</a:t>
            </a:r>
            <a:endParaRPr lang="en-US" sz="3400" dirty="0"/>
          </a:p>
        </p:txBody>
      </p:sp>
      <p:sp>
        <p:nvSpPr>
          <p:cNvPr id="7" name="Text 3"/>
          <p:cNvSpPr/>
          <p:nvPr/>
        </p:nvSpPr>
        <p:spPr>
          <a:xfrm>
            <a:off x="3017520" y="2776756"/>
            <a:ext cx="6217920" cy="5608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B2B2B"/>
                </a:solidFill>
              </a:rPr>
              <a:t>Church Eaton Primary School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2606040" y="3443849"/>
            <a:ext cx="7040880" cy="1402471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550" dirty="0">
                <a:solidFill>
                  <a:srgbClr val="2B2B2B"/>
                </a:solidFill>
              </a:rPr>
              <a:t>Across the year we new things, help each other, learn about our feelings, keep active and practise everyday skills.</a:t>
            </a:r>
            <a:endParaRPr lang="en-US" sz="1550" dirty="0"/>
          </a:p>
          <a:p>
            <a:pPr marL="0" indent="0" algn="ctr">
              <a:buNone/>
            </a:pPr>
            <a:endParaRPr lang="en-US" sz="1550" dirty="0"/>
          </a:p>
          <a:p>
            <a:pPr marL="0" indent="0" algn="ctr">
              <a:buNone/>
            </a:pPr>
            <a:r>
              <a:rPr lang="en-US" sz="1550" dirty="0">
                <a:solidFill>
                  <a:srgbClr val="2B2B2B"/>
                </a:solidFill>
              </a:rPr>
              <a:t>Each page has space for three photos so we can celebrate what we have done and talk about how we are growing.</a:t>
            </a:r>
            <a:endParaRPr lang="en-US" sz="1550" dirty="0"/>
          </a:p>
          <a:p>
            <a:pPr marL="0" indent="0" algn="ctr">
              <a:buNone/>
            </a:pPr>
            <a:endParaRPr lang="en-US" sz="1550" dirty="0"/>
          </a:p>
          <a:p>
            <a:pPr marL="0" indent="0" algn="ctr">
              <a:buNone/>
            </a:pPr>
            <a:r>
              <a:rPr lang="en-US" sz="1550" dirty="0">
                <a:solidFill>
                  <a:srgbClr val="2B2B2B"/>
                </a:solidFill>
              </a:rPr>
              <a:t>The passport headings help us learn skills for life: being ambitious, caring for others, looking after our minds and bodies, staying active, and becoming more independent as we grow up.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about feelings, calm choices, trusted people and routines that help us feel safe and happy.   Page 3 of 5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and can talk about my favourite toy/game/activity.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play fairly, take turns and celebrate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and can talk about my favourite thing to do indoors.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 my choices and listen to what others like too.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and can talk about my favourite thing to do outdoors.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 my choices and listen to what others like too.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about feelings, calm choices, trusted people and routines that help us feel safe and happy.   Page 4 of 5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what I need to wear to enjoy sunny weather.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choose clothes that help me enjoy the weather safely.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what to wear to enjoy cold and/or snowy weather.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choose clothes that help me enjoy the weather safely.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what I need to wear to enjoy wet and windy weather.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play fairly, take turns and celebrate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about feelings, calm choices, trusted people and routines that help us feel safe and happy.   Page 5 of 5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have visited places of interest in my local community</a:t>
            </a:r>
            <a:r>
              <a:rPr lang="en-US" sz="1550" b="1" dirty="0">
                <a:solidFill>
                  <a:srgbClr val="2B2B2B"/>
                </a:solidFill>
              </a:rPr>
              <a:t>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visit local places and learn about where I belong.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to move, play, explore and challenge our bodies so we can stay healthy and enjoy learning.   Page 1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play/spend time outside everyday (unless it is dangerous)</a:t>
            </a:r>
            <a:r>
              <a:rPr lang="en-US" sz="1550" b="1" dirty="0">
                <a:solidFill>
                  <a:srgbClr val="2B2B2B"/>
                </a:solidFill>
              </a:rPr>
              <a:t>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move, play and explore safely with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have taken part in Sports Day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move, play and explore safely with others.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experience walks and notice the change in the weather/seasons.</a:t>
            </a:r>
            <a:endParaRPr lang="en-US" sz="140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move, play and explore safely with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to move, play, explore and challenge our bodies so we can stay healthy and enjoy learning.   Page 2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sing and dance with my friends.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share, help, listen and include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can make and use ‘an obstacle course’ with my friends</a:t>
            </a:r>
            <a:r>
              <a:rPr lang="en-US" sz="1550" b="1" dirty="0">
                <a:solidFill>
                  <a:srgbClr val="2B2B2B"/>
                </a:solidFill>
              </a:rPr>
              <a:t>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share, help, listen and include others.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and can play three active playground games.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play fairly, take turns and celebrate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to move, play, explore and challenge our bodies so we can stay healthy and enjoy learning.   Page 3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242316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253288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262432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push and control tyres from one area to another.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262432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move, play and explore safely with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274320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74320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662940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673912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83056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build a den.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683056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move, play and explore safely with others.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94944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94944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Life Skills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practise everyday skills that help us become more independent, helpful and confident.   Page 1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Wash hands with guidance.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move, play and explore safely with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Use a fork and spoon.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practising using cutlery safely and independently.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Put away toys/games.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play fairly, take turns and celebrate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Life Skills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practise everyday skills that help us become more independent, helpful and confident.   Page 2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Identify some emotions.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name feelings and notice how I feel.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Play alongside others.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 space and play alongside others.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Listen to instructions.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listen carefully so I know what to do.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Life Skills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practise everyday skills that help us become more independent, helpful and confident.   Page 3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Expresses likes and dislikes.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 my choices and respect different choices.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Celebrating our passport journey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Photos of proud moments, new skills and ways we helped each other.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A proud moment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practising a skill that helps me grow in confidence.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A new skill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practising a skill that helps me grow in confidence.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A way we helped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practising a skill that helps me grow in confidence.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Ambition for the future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to dream big, try new things and practise skills that help us feel ready for our next steps.   Page 1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am ready for Year 1.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getting ready for my next steps and feeling proud of what I can do.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talk about ‘jobs’.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learning how different people help our community.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can buy things from a shop and understand that I can pay for things using coins and</a:t>
            </a:r>
            <a:r>
              <a:rPr lang="en-US" sz="1550" b="1">
                <a:solidFill>
                  <a:srgbClr val="2B2B2B"/>
                </a:solidFill>
              </a:rPr>
              <a:t> notes.</a:t>
            </a:r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learning how money is used when people buy things.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Ambition for the future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to dream big, try new things and practise skills that help us feel ready for our next steps.   Page 2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that cards and phone payments are money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learning how money is used when people buy things.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lead a game.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play fairly, take turns and celebrate others.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am happy for others to win a game.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play fairly, take turns and celebrate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Ambition for the future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to dream big, try new things and practise skills that help us feel ready for our next steps.   Page 3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206375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can ‘concentrate’ and ‘persevere’ on a (directed) task until it is finished.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keep trying when something feels tricky.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what fairness, rules and respect are.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know rules, fairness and respect help everyone feel safe.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hold a knife and fork.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practising using cutlery safely and independently.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that our voices and actions can help people, animals and our world.   Page 1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am a good friend.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share, help, listen and include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am responsible for a ‘job’ in my class.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am learning how different people help our community.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build and ‘encourage’ homes (habitats) for wildlife.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care for animals and the places where they live.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that our voices and actions can help people, animals and our world.   Page 2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have collected litter in my community to protect wildlife.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care for animals and the places where they live.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separate rubbish into bins so that it can be used again (recycle</a:t>
            </a:r>
            <a:r>
              <a:rPr lang="en-US" sz="1550" b="1" dirty="0">
                <a:solidFill>
                  <a:srgbClr val="2B2B2B"/>
                </a:solidFill>
              </a:rPr>
              <a:t>).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make small choices that help look after our world.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have given something that was mine to others (charity).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choose kind actions that help other people.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that our voices and actions can help people, animals and our world.   Page 3 of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have carried out an act of kindness.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choose kind actions that help other people.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about feelings, calm choices, trusted people and routines that help us feel safe and happy.   Page 1 of 5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when I am happy or sad.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name feelings and notice how I feel.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be still and calm.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pause, breathe and make things better.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say sorry when I have made a mistake and mean it.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pause, breathe and make things better.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cheerful_children_s_illustration_border_f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228600"/>
            <a:ext cx="11384280" cy="749808"/>
          </a:xfrm>
          <a:prstGeom prst="roundRect">
            <a:avLst>
              <a:gd name="adj" fmla="val 14634"/>
            </a:avLst>
          </a:prstGeom>
          <a:solidFill>
            <a:srgbClr val="C51E1E">
              <a:alpha val="97000"/>
            </a:srgbClr>
          </a:solidFill>
          <a:ln w="15240">
            <a:solidFill>
              <a:srgbClr val="8F141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080" y="320040"/>
            <a:ext cx="649224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0080" y="640080"/>
            <a:ext cx="87782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We learn about feelings, calm choices, trusted people and routines that help us feel safe and happy.   Page 2 of 5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829800" y="384048"/>
            <a:ext cx="9601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</a:rPr>
              <a:t>Church Eaton</a:t>
            </a:r>
            <a:endParaRPr lang="en-US" sz="1400" dirty="0"/>
          </a:p>
        </p:txBody>
      </p:sp>
      <p:pic>
        <p:nvPicPr>
          <p:cNvPr id="8" name="Image 1" descr="/mnt/data/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72" y="274320"/>
            <a:ext cx="658368" cy="65836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94560" y="6327648"/>
            <a:ext cx="7818120" cy="420624"/>
          </a:xfrm>
          <a:prstGeom prst="roundRect">
            <a:avLst>
              <a:gd name="adj" fmla="val 17391"/>
            </a:avLst>
          </a:prstGeom>
          <a:solidFill>
            <a:srgbClr val="C51E1E"/>
          </a:solidFill>
          <a:ln w="12700">
            <a:solidFill>
              <a:srgbClr val="8F141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423160" y="6428232"/>
            <a:ext cx="7360920" cy="182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School Pillars:  Curriculum   •   Diversity   •   Social Mobility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502920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04088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B2B2B"/>
                </a:solidFill>
              </a:rPr>
              <a:t>I know my bedtime ‘routine’ helps me to be healthy and happy</a:t>
            </a:r>
            <a:r>
              <a:rPr lang="en-US" sz="1550" b="1" dirty="0">
                <a:solidFill>
                  <a:srgbClr val="2B2B2B"/>
                </a:solidFill>
              </a:rPr>
              <a:t>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04088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can name feelings and notice how I feel.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2960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22960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517136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626864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18304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can ask for help.</a:t>
            </a:r>
            <a:endParaRPr lang="en-US" sz="1550" dirty="0"/>
          </a:p>
        </p:txBody>
      </p:sp>
      <p:sp>
        <p:nvSpPr>
          <p:cNvPr id="20" name="Text 16"/>
          <p:cNvSpPr/>
          <p:nvPr/>
        </p:nvSpPr>
        <p:spPr>
          <a:xfrm>
            <a:off x="4718304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know trusted people can help me.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837176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837176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531352" y="1170432"/>
            <a:ext cx="3154680" cy="4983480"/>
          </a:xfrm>
          <a:prstGeom prst="roundRect">
            <a:avLst>
              <a:gd name="adj" fmla="val 2319"/>
            </a:avLst>
          </a:prstGeom>
          <a:solidFill>
            <a:srgbClr val="FFFFFF">
              <a:alpha val="92000"/>
            </a:srgbClr>
          </a:solidFill>
          <a:ln w="19050">
            <a:solidFill>
              <a:srgbClr val="C51E1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41080" y="1280160"/>
            <a:ext cx="2935224" cy="960120"/>
          </a:xfrm>
          <a:prstGeom prst="rect">
            <a:avLst/>
          </a:prstGeom>
          <a:solidFill>
            <a:srgbClr val="FFF4F1"/>
          </a:solidFill>
          <a:ln w="12700">
            <a:solidFill>
              <a:srgbClr val="FFF4F1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732520" y="1335024"/>
            <a:ext cx="275234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2B2B2B"/>
                </a:solidFill>
              </a:rPr>
              <a:t>I know and can talk about people who are special to me.</a:t>
            </a:r>
            <a:endParaRPr lang="en-US" sz="1550" dirty="0"/>
          </a:p>
        </p:txBody>
      </p:sp>
      <p:sp>
        <p:nvSpPr>
          <p:cNvPr id="26" name="Text 22"/>
          <p:cNvSpPr/>
          <p:nvPr/>
        </p:nvSpPr>
        <p:spPr>
          <a:xfrm>
            <a:off x="8732520" y="1856232"/>
            <a:ext cx="2752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5A2A2A"/>
                </a:solidFill>
              </a:rPr>
              <a:t>I know trusted people can help me.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851392" y="2414016"/>
            <a:ext cx="2514600" cy="3474720"/>
          </a:xfrm>
          <a:prstGeom prst="roundRect">
            <a:avLst>
              <a:gd name="adj" fmla="val 2182"/>
            </a:avLst>
          </a:prstGeom>
          <a:solidFill>
            <a:srgbClr val="FFFFFF">
              <a:alpha val="86000"/>
            </a:srgbClr>
          </a:solidFill>
          <a:ln w="15240">
            <a:solidFill>
              <a:srgbClr val="B61B1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851392" y="4014216"/>
            <a:ext cx="251460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1B1B"/>
                </a:solidFill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283e13-fea2-4353-a6de-054f5aaaaf41" xsi:nil="true"/>
    <_Flow_SignoffStatus xmlns="8b7f43eb-e1a8-4511-a904-20e243b0ab43" xsi:nil="true"/>
    <lcf76f155ced4ddcb4097134ff3c332f xmlns="8b7f43eb-e1a8-4511-a904-20e243b0ab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244ECAA16AE498E6AE62E34857C98" ma:contentTypeVersion="18" ma:contentTypeDescription="Create a new document." ma:contentTypeScope="" ma:versionID="1d6c3004dd5f4cfda0174b926df8a0b9">
  <xsd:schema xmlns:xsd="http://www.w3.org/2001/XMLSchema" xmlns:xs="http://www.w3.org/2001/XMLSchema" xmlns:p="http://schemas.microsoft.com/office/2006/metadata/properties" xmlns:ns2="8b7f43eb-e1a8-4511-a904-20e243b0ab43" xmlns:ns3="90283e13-fea2-4353-a6de-054f5aaaaf41" targetNamespace="http://schemas.microsoft.com/office/2006/metadata/properties" ma:root="true" ma:fieldsID="8e21f795b951e05780bb91718c348ff5" ns2:_="" ns3:_="">
    <xsd:import namespace="8b7f43eb-e1a8-4511-a904-20e243b0ab43"/>
    <xsd:import namespace="90283e13-fea2-4353-a6de-054f5aaaa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f43eb-e1a8-4511-a904-20e243b0a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c1d768-7b69-4716-bf51-8cf0e54d6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83e13-fea2-4353-a6de-054f5aaaaf4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9f11675-f064-4d97-962a-dfbd6840093b}" ma:internalName="TaxCatchAll" ma:showField="CatchAllData" ma:web="90283e13-fea2-4353-a6de-054f5aaaa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4A9D1-8AFD-4146-8BB0-8247B4E23F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85893-5AB5-42F8-A60B-F627AE6938CF}">
  <ds:schemaRefs>
    <ds:schemaRef ds:uri="http://schemas.microsoft.com/office/2006/metadata/properties"/>
    <ds:schemaRef ds:uri="http://schemas.microsoft.com/office/infopath/2007/PartnerControls"/>
    <ds:schemaRef ds:uri="90283e13-fea2-4353-a6de-054f5aaaaf41"/>
    <ds:schemaRef ds:uri="8b7f43eb-e1a8-4511-a904-20e243b0ab43"/>
  </ds:schemaRefs>
</ds:datastoreItem>
</file>

<file path=customXml/itemProps3.xml><?xml version="1.0" encoding="utf-8"?>
<ds:datastoreItem xmlns:ds="http://schemas.openxmlformats.org/officeDocument/2006/customXml" ds:itemID="{EC237862-8BC7-46C9-8ACC-77BDA2C0E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f43eb-e1a8-4511-a904-20e243b0ab43"/>
    <ds:schemaRef ds:uri="90283e13-fea2-4353-a6de-054f5aaaa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Widescreen</PresentationFormat>
  <Paragraphs>239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Eaton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 Personal Passport</dc:title>
  <dc:subject>Class 1 Personal Passport</dc:subject>
  <dc:creator>OpenAI</dc:creator>
  <cp:lastModifiedBy>Yanica Grech</cp:lastModifiedBy>
  <cp:revision>14</cp:revision>
  <dcterms:created xsi:type="dcterms:W3CDTF">2026-05-13T16:11:25Z</dcterms:created>
  <dcterms:modified xsi:type="dcterms:W3CDTF">2026-05-19T12:46:59Z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0x010100BF4244ECAA16AE498E6AE62E34857C98</vt:lpwstr>
  </property>
  <property fmtid="{D5CDD505-2E9C-101B-9397-08002B2CF9AE}" pid="3" name="MediaServiceImageTags">
    <vt:lpwstr/>
  </property>
</Properties>
</file>