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667"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5/19/2026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3" name="Rounded Rectangle 2"/>
          <p:cNvSpPr/>
          <p:nvPr/>
        </p:nvSpPr>
        <p:spPr>
          <a:xfrm>
            <a:off x="868680" y="502920"/>
            <a:ext cx="10469880" cy="1874519"/>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4" name="Picture 3" descr="image2.png"/>
          <p:cNvPicPr>
            <a:picLocks noChangeAspect="1"/>
          </p:cNvPicPr>
          <p:nvPr/>
        </p:nvPicPr>
        <p:blipFill>
          <a:blip r:embed="rId3"/>
          <a:stretch>
            <a:fillRect/>
          </a:stretch>
        </p:blipFill>
        <p:spPr>
          <a:xfrm>
            <a:off x="1234440" y="758952"/>
            <a:ext cx="822960" cy="1024128"/>
          </a:xfrm>
          <a:prstGeom prst="rect">
            <a:avLst/>
          </a:prstGeom>
        </p:spPr>
      </p:pic>
      <p:sp>
        <p:nvSpPr>
          <p:cNvPr id="5" name="TextBox 4"/>
          <p:cNvSpPr txBox="1"/>
          <p:nvPr/>
        </p:nvSpPr>
        <p:spPr>
          <a:xfrm>
            <a:off x="2286000" y="868680"/>
            <a:ext cx="7955279" cy="457200"/>
          </a:xfrm>
          <a:prstGeom prst="rect">
            <a:avLst/>
          </a:prstGeom>
          <a:noFill/>
        </p:spPr>
        <p:txBody>
          <a:bodyPr wrap="square" lIns="36576" tIns="18288" rIns="36576" bIns="18288" anchor="ctr">
            <a:spAutoFit/>
          </a:bodyPr>
          <a:lstStyle/>
          <a:p>
            <a:pPr algn="ctr"/>
            <a:r>
              <a:rPr sz="3000" b="1">
                <a:solidFill>
                  <a:srgbClr val="820000"/>
                </a:solidFill>
                <a:latin typeface="Aptos Display"/>
              </a:rPr>
              <a:t>Class 3 Personal Passport</a:t>
            </a:r>
          </a:p>
        </p:txBody>
      </p:sp>
      <p:sp>
        <p:nvSpPr>
          <p:cNvPr id="6" name="TextBox 5"/>
          <p:cNvSpPr txBox="1"/>
          <p:nvPr/>
        </p:nvSpPr>
        <p:spPr>
          <a:xfrm>
            <a:off x="2286000" y="1444752"/>
            <a:ext cx="7955279" cy="320040"/>
          </a:xfrm>
          <a:prstGeom prst="rect">
            <a:avLst/>
          </a:prstGeom>
          <a:noFill/>
        </p:spPr>
        <p:txBody>
          <a:bodyPr wrap="square" lIns="36576" tIns="18288" rIns="36576" bIns="18288" anchor="ctr">
            <a:spAutoFit/>
          </a:bodyPr>
          <a:lstStyle/>
          <a:p>
            <a:pPr algn="ctr"/>
            <a:r>
              <a:rPr sz="1500" b="1">
                <a:solidFill>
                  <a:srgbClr val="362B24"/>
                </a:solidFill>
                <a:latin typeface="Aptos Display"/>
              </a:rPr>
              <a:t>Church Eaton Primary School</a:t>
            </a:r>
          </a:p>
        </p:txBody>
      </p:sp>
      <p:sp>
        <p:nvSpPr>
          <p:cNvPr id="7" name="Rounded Rectangle 6"/>
          <p:cNvSpPr/>
          <p:nvPr/>
        </p:nvSpPr>
        <p:spPr>
          <a:xfrm>
            <a:off x="1143000" y="2816352"/>
            <a:ext cx="9921240" cy="1783080"/>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1508760" y="2971800"/>
            <a:ext cx="9189720" cy="1353312"/>
          </a:xfrm>
          <a:prstGeom prst="rect">
            <a:avLst/>
          </a:prstGeom>
          <a:noFill/>
        </p:spPr>
        <p:txBody>
          <a:bodyPr wrap="square" lIns="73152" tIns="36576" rIns="73152" bIns="36576" anchor="ctr">
            <a:spAutoFit/>
          </a:bodyPr>
          <a:lstStyle/>
          <a:p>
            <a:pPr algn="ctr"/>
            <a:r>
              <a:rPr sz="1500">
                <a:solidFill>
                  <a:srgbClr val="362B24"/>
                </a:solidFill>
                <a:latin typeface="Aptos"/>
              </a:rPr>
              <a:t>Across the year we complete lots of exciting challenges. We build confidence, take responsibility, make thoughtful choices, help our communities, look after our wellbeing and practise skills that prepare us for the future.
Each page has space for a photo so we can celebrate our achievements and keep a record of what we have completed.</a:t>
            </a:r>
          </a:p>
          <a:p>
            <a:pPr algn="ctr"/>
            <a:r>
              <a:rPr sz="1400" b="1">
                <a:solidFill>
                  <a:srgbClr val="820000"/>
                </a:solidFill>
                <a:latin typeface="Aptos"/>
              </a:rPr>
              <a:t>The passport headings help us learn skills for adult life: ambition, responsibility, respect for difference, healthy minds and bodies, active choices and everyday independence.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Happy Mind, Happy Me</a:t>
            </a:r>
          </a:p>
        </p:txBody>
      </p:sp>
      <p:sp>
        <p:nvSpPr>
          <p:cNvPr id="7" name="TextBox 6"/>
          <p:cNvSpPr txBox="1"/>
          <p:nvPr/>
        </p:nvSpPr>
        <p:spPr>
          <a:xfrm>
            <a:off x="1481328" y="594360"/>
            <a:ext cx="8745748" cy="252377"/>
          </a:xfrm>
          <a:prstGeom prst="rect">
            <a:avLst/>
          </a:prstGeom>
          <a:noFill/>
        </p:spPr>
        <p:txBody>
          <a:bodyPr wrap="square" lIns="36576" tIns="18288" rIns="36576" bIns="18288" anchor="t">
            <a:spAutoFit/>
          </a:bodyPr>
          <a:lstStyle/>
          <a:p>
            <a:pPr algn="l"/>
            <a:r>
              <a:rPr sz="1400" b="0" dirty="0">
                <a:solidFill>
                  <a:srgbClr val="362B24"/>
                </a:solidFill>
                <a:latin typeface="Aptos"/>
              </a:rPr>
              <a:t>We learn to understand feelings, manage worries, use helpful strategies and notice what makes us feel happy and safe</a:t>
            </a:r>
            <a:r>
              <a:rPr sz="880" b="0" dirty="0">
                <a:solidFill>
                  <a:srgbClr val="362B24"/>
                </a:solidFill>
                <a:latin typeface="Aptos"/>
              </a:rPr>
              <a:t>.</a:t>
            </a: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9</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932688"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1078992"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1170432"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can recognise and support myself and others when experiencing a range of different emotions.</a:t>
            </a:r>
          </a:p>
        </p:txBody>
      </p:sp>
      <p:sp>
        <p:nvSpPr>
          <p:cNvPr id="20" name="TextBox 19"/>
          <p:cNvSpPr txBox="1"/>
          <p:nvPr/>
        </p:nvSpPr>
        <p:spPr>
          <a:xfrm>
            <a:off x="1170432"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am </a:t>
            </a:r>
            <a:r>
              <a:rPr sz="1400" b="0" dirty="0" err="1">
                <a:solidFill>
                  <a:srgbClr val="362B24"/>
                </a:solidFill>
                <a:latin typeface="Aptos"/>
              </a:rPr>
              <a:t>practising</a:t>
            </a:r>
            <a:r>
              <a:rPr sz="1400" b="0" dirty="0">
                <a:solidFill>
                  <a:srgbClr val="362B24"/>
                </a:solidFill>
                <a:latin typeface="Aptos"/>
              </a:rPr>
              <a:t> a skill that helps me grow in confidence and independence.</a:t>
            </a:r>
          </a:p>
        </p:txBody>
      </p:sp>
      <p:sp>
        <p:nvSpPr>
          <p:cNvPr id="21" name="Rounded Rectangle 20"/>
          <p:cNvSpPr/>
          <p:nvPr/>
        </p:nvSpPr>
        <p:spPr>
          <a:xfrm>
            <a:off x="1298448"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1234440"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1234440"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24" name="Rounded Rectangle 23"/>
          <p:cNvSpPr/>
          <p:nvPr/>
        </p:nvSpPr>
        <p:spPr>
          <a:xfrm>
            <a:off x="4517136"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ounded Rectangle 24"/>
          <p:cNvSpPr/>
          <p:nvPr/>
        </p:nvSpPr>
        <p:spPr>
          <a:xfrm>
            <a:off x="4663440"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4754880"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an increasing range of strategies to support myself and others when experiencing a range of different emotions.</a:t>
            </a:r>
          </a:p>
        </p:txBody>
      </p:sp>
      <p:sp>
        <p:nvSpPr>
          <p:cNvPr id="27" name="TextBox 26"/>
          <p:cNvSpPr txBox="1"/>
          <p:nvPr/>
        </p:nvSpPr>
        <p:spPr>
          <a:xfrm>
            <a:off x="4754880"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am </a:t>
            </a:r>
            <a:r>
              <a:rPr sz="1400" b="0" dirty="0" err="1">
                <a:solidFill>
                  <a:srgbClr val="362B24"/>
                </a:solidFill>
                <a:latin typeface="Aptos"/>
              </a:rPr>
              <a:t>practising</a:t>
            </a:r>
            <a:r>
              <a:rPr sz="1400" b="0" dirty="0">
                <a:solidFill>
                  <a:srgbClr val="362B24"/>
                </a:solidFill>
                <a:latin typeface="Aptos"/>
              </a:rPr>
              <a:t> a skill that helps me grow in confidence and independence.</a:t>
            </a:r>
          </a:p>
        </p:txBody>
      </p:sp>
      <p:sp>
        <p:nvSpPr>
          <p:cNvPr id="28" name="Rounded Rectangle 27"/>
          <p:cNvSpPr/>
          <p:nvPr/>
        </p:nvSpPr>
        <p:spPr>
          <a:xfrm>
            <a:off x="4882896"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ounded Rectangle 28"/>
          <p:cNvSpPr/>
          <p:nvPr/>
        </p:nvSpPr>
        <p:spPr>
          <a:xfrm>
            <a:off x="4818888"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4818888"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31" name="Rounded Rectangle 30"/>
          <p:cNvSpPr/>
          <p:nvPr/>
        </p:nvSpPr>
        <p:spPr>
          <a:xfrm>
            <a:off x="8101583"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ounded Rectangle 31"/>
          <p:cNvSpPr/>
          <p:nvPr/>
        </p:nvSpPr>
        <p:spPr>
          <a:xfrm>
            <a:off x="8247888"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8339327"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know the things that make me happy.</a:t>
            </a:r>
          </a:p>
        </p:txBody>
      </p:sp>
      <p:sp>
        <p:nvSpPr>
          <p:cNvPr id="34" name="TextBox 33"/>
          <p:cNvSpPr txBox="1"/>
          <p:nvPr/>
        </p:nvSpPr>
        <p:spPr>
          <a:xfrm>
            <a:off x="8339327"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a:t>
            </a:r>
            <a:r>
              <a:rPr sz="1400" b="0" dirty="0" err="1">
                <a:solidFill>
                  <a:srgbClr val="362B24"/>
                </a:solidFill>
                <a:latin typeface="Aptos"/>
              </a:rPr>
              <a:t>recognise</a:t>
            </a:r>
            <a:r>
              <a:rPr sz="1400" b="0" dirty="0">
                <a:solidFill>
                  <a:srgbClr val="362B24"/>
                </a:solidFill>
                <a:latin typeface="Aptos"/>
              </a:rPr>
              <a:t> what helps me feel happy and well.</a:t>
            </a:r>
          </a:p>
        </p:txBody>
      </p:sp>
      <p:sp>
        <p:nvSpPr>
          <p:cNvPr id="35" name="Rounded Rectangle 34"/>
          <p:cNvSpPr/>
          <p:nvPr/>
        </p:nvSpPr>
        <p:spPr>
          <a:xfrm>
            <a:off x="8467344"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Rounded Rectangle 35"/>
          <p:cNvSpPr/>
          <p:nvPr/>
        </p:nvSpPr>
        <p:spPr>
          <a:xfrm>
            <a:off x="8403336"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36"/>
          <p:cNvSpPr txBox="1"/>
          <p:nvPr/>
        </p:nvSpPr>
        <p:spPr>
          <a:xfrm>
            <a:off x="8403336"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Happy Mind, Happy Me</a:t>
            </a:r>
          </a:p>
        </p:txBody>
      </p:sp>
      <p:sp>
        <p:nvSpPr>
          <p:cNvPr id="7" name="TextBox 6"/>
          <p:cNvSpPr txBox="1"/>
          <p:nvPr/>
        </p:nvSpPr>
        <p:spPr>
          <a:xfrm>
            <a:off x="1481328" y="594360"/>
            <a:ext cx="8914423" cy="252377"/>
          </a:xfrm>
          <a:prstGeom prst="rect">
            <a:avLst/>
          </a:prstGeom>
          <a:noFill/>
        </p:spPr>
        <p:txBody>
          <a:bodyPr wrap="square" lIns="36576" tIns="18288" rIns="36576" bIns="18288" anchor="t">
            <a:spAutoFit/>
          </a:bodyPr>
          <a:lstStyle/>
          <a:p>
            <a:pPr algn="l"/>
            <a:r>
              <a:rPr sz="1400" b="0" dirty="0">
                <a:solidFill>
                  <a:srgbClr val="362B24"/>
                </a:solidFill>
                <a:latin typeface="Aptos"/>
              </a:rPr>
              <a:t>We learn to understand feelings, manage worries, use helpful strategies and notice what makes us feel happy and safe.</a:t>
            </a: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10</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932688"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1078992"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1170432"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designed a bedtime checklist to help me have a good night’s sleep.</a:t>
            </a:r>
          </a:p>
        </p:txBody>
      </p:sp>
      <p:sp>
        <p:nvSpPr>
          <p:cNvPr id="20" name="TextBox 19"/>
          <p:cNvSpPr txBox="1"/>
          <p:nvPr/>
        </p:nvSpPr>
        <p:spPr>
          <a:xfrm>
            <a:off x="1170432"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understand how sleep routines support my health.</a:t>
            </a:r>
          </a:p>
        </p:txBody>
      </p:sp>
      <p:sp>
        <p:nvSpPr>
          <p:cNvPr id="21" name="Rounded Rectangle 20"/>
          <p:cNvSpPr/>
          <p:nvPr/>
        </p:nvSpPr>
        <p:spPr>
          <a:xfrm>
            <a:off x="1298448"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1234440"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1234440"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24" name="Rounded Rectangle 23"/>
          <p:cNvSpPr/>
          <p:nvPr/>
        </p:nvSpPr>
        <p:spPr>
          <a:xfrm>
            <a:off x="4517136"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ounded Rectangle 24"/>
          <p:cNvSpPr/>
          <p:nvPr/>
        </p:nvSpPr>
        <p:spPr>
          <a:xfrm>
            <a:off x="4663440"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4754880"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followed my bedtime checklist as often as I can.</a:t>
            </a:r>
          </a:p>
        </p:txBody>
      </p:sp>
      <p:sp>
        <p:nvSpPr>
          <p:cNvPr id="27" name="TextBox 26"/>
          <p:cNvSpPr txBox="1"/>
          <p:nvPr/>
        </p:nvSpPr>
        <p:spPr>
          <a:xfrm>
            <a:off x="4754880"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understand how sleep routines support my health.</a:t>
            </a:r>
          </a:p>
        </p:txBody>
      </p:sp>
      <p:sp>
        <p:nvSpPr>
          <p:cNvPr id="28" name="Rounded Rectangle 27"/>
          <p:cNvSpPr/>
          <p:nvPr/>
        </p:nvSpPr>
        <p:spPr>
          <a:xfrm>
            <a:off x="4882896"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ounded Rectangle 28"/>
          <p:cNvSpPr/>
          <p:nvPr/>
        </p:nvSpPr>
        <p:spPr>
          <a:xfrm>
            <a:off x="4818888"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4818888"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31" name="Rounded Rectangle 30"/>
          <p:cNvSpPr/>
          <p:nvPr/>
        </p:nvSpPr>
        <p:spPr>
          <a:xfrm>
            <a:off x="8101583"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ounded Rectangle 31"/>
          <p:cNvSpPr/>
          <p:nvPr/>
        </p:nvSpPr>
        <p:spPr>
          <a:xfrm>
            <a:off x="8247888"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8339327"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know and can use a range of emotion vocabulary.</a:t>
            </a:r>
          </a:p>
        </p:txBody>
      </p:sp>
      <p:sp>
        <p:nvSpPr>
          <p:cNvPr id="34" name="TextBox 33"/>
          <p:cNvSpPr txBox="1"/>
          <p:nvPr/>
        </p:nvSpPr>
        <p:spPr>
          <a:xfrm>
            <a:off x="8339327"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use a wider range of words to explain how I feel.</a:t>
            </a:r>
          </a:p>
        </p:txBody>
      </p:sp>
      <p:sp>
        <p:nvSpPr>
          <p:cNvPr id="35" name="Rounded Rectangle 34"/>
          <p:cNvSpPr/>
          <p:nvPr/>
        </p:nvSpPr>
        <p:spPr>
          <a:xfrm>
            <a:off x="8467344"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Rounded Rectangle 35"/>
          <p:cNvSpPr/>
          <p:nvPr/>
        </p:nvSpPr>
        <p:spPr>
          <a:xfrm>
            <a:off x="8403336"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36"/>
          <p:cNvSpPr txBox="1"/>
          <p:nvPr/>
        </p:nvSpPr>
        <p:spPr>
          <a:xfrm>
            <a:off x="8403336"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Happy Mind, Happy Me</a:t>
            </a:r>
          </a:p>
        </p:txBody>
      </p:sp>
      <p:sp>
        <p:nvSpPr>
          <p:cNvPr id="7" name="TextBox 6"/>
          <p:cNvSpPr txBox="1"/>
          <p:nvPr/>
        </p:nvSpPr>
        <p:spPr>
          <a:xfrm>
            <a:off x="1481328" y="594360"/>
            <a:ext cx="8736870" cy="252377"/>
          </a:xfrm>
          <a:prstGeom prst="rect">
            <a:avLst/>
          </a:prstGeom>
          <a:noFill/>
        </p:spPr>
        <p:txBody>
          <a:bodyPr wrap="square" lIns="36576" tIns="18288" rIns="36576" bIns="18288" anchor="t">
            <a:spAutoFit/>
          </a:bodyPr>
          <a:lstStyle/>
          <a:p>
            <a:pPr algn="l"/>
            <a:r>
              <a:rPr sz="1400" b="0" dirty="0">
                <a:solidFill>
                  <a:srgbClr val="362B24"/>
                </a:solidFill>
                <a:latin typeface="Aptos"/>
              </a:rPr>
              <a:t>We learn to understand feelings, manage worries, use helpful strategies and notice what makes us feel happy and safe</a:t>
            </a:r>
            <a:r>
              <a:rPr sz="880" b="0" dirty="0">
                <a:solidFill>
                  <a:srgbClr val="362B24"/>
                </a:solidFill>
                <a:latin typeface="Aptos"/>
              </a:rPr>
              <a:t>.</a:t>
            </a: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11</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932688"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1078992"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1170432"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regularly practice mindfulness and understand its importance.</a:t>
            </a:r>
          </a:p>
        </p:txBody>
      </p:sp>
      <p:sp>
        <p:nvSpPr>
          <p:cNvPr id="20" name="TextBox 19"/>
          <p:cNvSpPr txBox="1"/>
          <p:nvPr/>
        </p:nvSpPr>
        <p:spPr>
          <a:xfrm>
            <a:off x="1170432"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am </a:t>
            </a:r>
            <a:r>
              <a:rPr sz="1400" b="0" dirty="0" err="1">
                <a:solidFill>
                  <a:srgbClr val="362B24"/>
                </a:solidFill>
                <a:latin typeface="Aptos"/>
              </a:rPr>
              <a:t>practising</a:t>
            </a:r>
            <a:r>
              <a:rPr sz="1400" b="0" dirty="0">
                <a:solidFill>
                  <a:srgbClr val="362B24"/>
                </a:solidFill>
                <a:latin typeface="Aptos"/>
              </a:rPr>
              <a:t> a skill that helps me grow in confidence and independence.</a:t>
            </a:r>
          </a:p>
        </p:txBody>
      </p:sp>
      <p:sp>
        <p:nvSpPr>
          <p:cNvPr id="21" name="Rounded Rectangle 20"/>
          <p:cNvSpPr/>
          <p:nvPr/>
        </p:nvSpPr>
        <p:spPr>
          <a:xfrm>
            <a:off x="1298448"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1234440"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1234440"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24" name="Rounded Rectangle 23"/>
          <p:cNvSpPr/>
          <p:nvPr/>
        </p:nvSpPr>
        <p:spPr>
          <a:xfrm>
            <a:off x="4517136"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ounded Rectangle 24"/>
          <p:cNvSpPr/>
          <p:nvPr/>
        </p:nvSpPr>
        <p:spPr>
          <a:xfrm>
            <a:off x="4663440"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4754880"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know who can help me when I feel worried and can use strategies to support myself.</a:t>
            </a:r>
          </a:p>
        </p:txBody>
      </p:sp>
      <p:sp>
        <p:nvSpPr>
          <p:cNvPr id="27" name="TextBox 26"/>
          <p:cNvSpPr txBox="1"/>
          <p:nvPr/>
        </p:nvSpPr>
        <p:spPr>
          <a:xfrm>
            <a:off x="4754880"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spot signs of worry and know what might help.</a:t>
            </a:r>
          </a:p>
        </p:txBody>
      </p:sp>
      <p:sp>
        <p:nvSpPr>
          <p:cNvPr id="28" name="Rounded Rectangle 27"/>
          <p:cNvSpPr/>
          <p:nvPr/>
        </p:nvSpPr>
        <p:spPr>
          <a:xfrm>
            <a:off x="4882896"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ounded Rectangle 28"/>
          <p:cNvSpPr/>
          <p:nvPr/>
        </p:nvSpPr>
        <p:spPr>
          <a:xfrm>
            <a:off x="4818888"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4818888"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31" name="Rounded Rectangle 30"/>
          <p:cNvSpPr/>
          <p:nvPr/>
        </p:nvSpPr>
        <p:spPr>
          <a:xfrm>
            <a:off x="8101583"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ounded Rectangle 31"/>
          <p:cNvSpPr/>
          <p:nvPr/>
        </p:nvSpPr>
        <p:spPr>
          <a:xfrm>
            <a:off x="8247888"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8339327"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regularly spend time in nature in all weathers.</a:t>
            </a:r>
          </a:p>
        </p:txBody>
      </p:sp>
      <p:sp>
        <p:nvSpPr>
          <p:cNvPr id="34" name="TextBox 33"/>
          <p:cNvSpPr txBox="1"/>
          <p:nvPr/>
        </p:nvSpPr>
        <p:spPr>
          <a:xfrm>
            <a:off x="8339327"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can think carefully before spending money and make sensible choices.</a:t>
            </a:r>
          </a:p>
        </p:txBody>
      </p:sp>
      <p:sp>
        <p:nvSpPr>
          <p:cNvPr id="35" name="Rounded Rectangle 34"/>
          <p:cNvSpPr/>
          <p:nvPr/>
        </p:nvSpPr>
        <p:spPr>
          <a:xfrm>
            <a:off x="8467344"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Rounded Rectangle 35"/>
          <p:cNvSpPr/>
          <p:nvPr/>
        </p:nvSpPr>
        <p:spPr>
          <a:xfrm>
            <a:off x="8403336"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36"/>
          <p:cNvSpPr txBox="1"/>
          <p:nvPr/>
        </p:nvSpPr>
        <p:spPr>
          <a:xfrm>
            <a:off x="8403336"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Happy Mind, Happy Me</a:t>
            </a:r>
          </a:p>
        </p:txBody>
      </p:sp>
      <p:sp>
        <p:nvSpPr>
          <p:cNvPr id="7" name="TextBox 6"/>
          <p:cNvSpPr txBox="1"/>
          <p:nvPr/>
        </p:nvSpPr>
        <p:spPr>
          <a:xfrm>
            <a:off x="1481328" y="594360"/>
            <a:ext cx="8852280" cy="252377"/>
          </a:xfrm>
          <a:prstGeom prst="rect">
            <a:avLst/>
          </a:prstGeom>
          <a:noFill/>
        </p:spPr>
        <p:txBody>
          <a:bodyPr wrap="square" lIns="36576" tIns="18288" rIns="36576" bIns="18288" anchor="t">
            <a:spAutoFit/>
          </a:bodyPr>
          <a:lstStyle/>
          <a:p>
            <a:pPr algn="l"/>
            <a:r>
              <a:rPr sz="1400" b="0" dirty="0">
                <a:solidFill>
                  <a:srgbClr val="362B24"/>
                </a:solidFill>
                <a:latin typeface="Aptos"/>
              </a:rPr>
              <a:t>We learn to understand feelings, manage worries, use helpful strategies and notice what makes us feel happy and safe</a:t>
            </a:r>
            <a:r>
              <a:rPr sz="880" b="0" dirty="0">
                <a:solidFill>
                  <a:srgbClr val="362B24"/>
                </a:solidFill>
                <a:latin typeface="Aptos"/>
              </a:rPr>
              <a:t>.</a:t>
            </a: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12</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932688"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1078992"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1170432"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recognise the wonders of nature.</a:t>
            </a:r>
          </a:p>
        </p:txBody>
      </p:sp>
      <p:sp>
        <p:nvSpPr>
          <p:cNvPr id="20" name="TextBox 19"/>
          <p:cNvSpPr txBox="1"/>
          <p:nvPr/>
        </p:nvSpPr>
        <p:spPr>
          <a:xfrm>
            <a:off x="1170432"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spend time in nature and notice the world around me.</a:t>
            </a:r>
          </a:p>
        </p:txBody>
      </p:sp>
      <p:sp>
        <p:nvSpPr>
          <p:cNvPr id="21" name="Rounded Rectangle 20"/>
          <p:cNvSpPr/>
          <p:nvPr/>
        </p:nvSpPr>
        <p:spPr>
          <a:xfrm>
            <a:off x="1298448"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1234440"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1234440"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24" name="Rounded Rectangle 23"/>
          <p:cNvSpPr/>
          <p:nvPr/>
        </p:nvSpPr>
        <p:spPr>
          <a:xfrm>
            <a:off x="4517136"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ounded Rectangle 24"/>
          <p:cNvSpPr/>
          <p:nvPr/>
        </p:nvSpPr>
        <p:spPr>
          <a:xfrm>
            <a:off x="4663440"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4754880"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visited a gallery and can discuss my preferences.</a:t>
            </a:r>
          </a:p>
        </p:txBody>
      </p:sp>
      <p:sp>
        <p:nvSpPr>
          <p:cNvPr id="27" name="TextBox 26"/>
          <p:cNvSpPr txBox="1"/>
          <p:nvPr/>
        </p:nvSpPr>
        <p:spPr>
          <a:xfrm>
            <a:off x="4754880"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experience arts, culture and learning beyond the classroom.</a:t>
            </a:r>
          </a:p>
        </p:txBody>
      </p:sp>
      <p:sp>
        <p:nvSpPr>
          <p:cNvPr id="28" name="Rounded Rectangle 27"/>
          <p:cNvSpPr/>
          <p:nvPr/>
        </p:nvSpPr>
        <p:spPr>
          <a:xfrm>
            <a:off x="4882896"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ounded Rectangle 28"/>
          <p:cNvSpPr/>
          <p:nvPr/>
        </p:nvSpPr>
        <p:spPr>
          <a:xfrm>
            <a:off x="4818888"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4818888"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31" name="Rounded Rectangle 30"/>
          <p:cNvSpPr/>
          <p:nvPr/>
        </p:nvSpPr>
        <p:spPr>
          <a:xfrm>
            <a:off x="8101583"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ounded Rectangle 31"/>
          <p:cNvSpPr/>
          <p:nvPr/>
        </p:nvSpPr>
        <p:spPr>
          <a:xfrm>
            <a:off x="8247888"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8339327"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visited a museum and can reflect on exhibits.</a:t>
            </a:r>
          </a:p>
        </p:txBody>
      </p:sp>
      <p:sp>
        <p:nvSpPr>
          <p:cNvPr id="34" name="TextBox 33"/>
          <p:cNvSpPr txBox="1"/>
          <p:nvPr/>
        </p:nvSpPr>
        <p:spPr>
          <a:xfrm>
            <a:off x="8339327"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experience arts, culture and learning beyond the classroom.</a:t>
            </a:r>
          </a:p>
        </p:txBody>
      </p:sp>
      <p:sp>
        <p:nvSpPr>
          <p:cNvPr id="35" name="Rounded Rectangle 34"/>
          <p:cNvSpPr/>
          <p:nvPr/>
        </p:nvSpPr>
        <p:spPr>
          <a:xfrm>
            <a:off x="8467344"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Rounded Rectangle 35"/>
          <p:cNvSpPr/>
          <p:nvPr/>
        </p:nvSpPr>
        <p:spPr>
          <a:xfrm>
            <a:off x="8403336"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36"/>
          <p:cNvSpPr txBox="1"/>
          <p:nvPr/>
        </p:nvSpPr>
        <p:spPr>
          <a:xfrm>
            <a:off x="8403336"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Happy Mind, Happy Me</a:t>
            </a:r>
          </a:p>
        </p:txBody>
      </p:sp>
      <p:sp>
        <p:nvSpPr>
          <p:cNvPr id="7" name="TextBox 6"/>
          <p:cNvSpPr txBox="1"/>
          <p:nvPr/>
        </p:nvSpPr>
        <p:spPr>
          <a:xfrm>
            <a:off x="1481328" y="594360"/>
            <a:ext cx="7726679" cy="310896"/>
          </a:xfrm>
          <a:prstGeom prst="rect">
            <a:avLst/>
          </a:prstGeom>
          <a:noFill/>
        </p:spPr>
        <p:txBody>
          <a:bodyPr wrap="square" lIns="36576" tIns="18288" rIns="36576" bIns="18288" anchor="t">
            <a:spAutoFit/>
          </a:bodyPr>
          <a:lstStyle/>
          <a:p>
            <a:pPr algn="l"/>
            <a:r>
              <a:rPr sz="880" b="0">
                <a:solidFill>
                  <a:srgbClr val="362B24"/>
                </a:solidFill>
                <a:latin typeface="Aptos"/>
              </a:rPr>
              <a:t>We learn to understand feelings, manage worries, use helpful strategies and notice what makes us feel happy and safe.</a:t>
            </a: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13</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4518507"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4664811"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4756251"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visited a theatre and can review the performance.</a:t>
            </a:r>
          </a:p>
        </p:txBody>
      </p:sp>
      <p:sp>
        <p:nvSpPr>
          <p:cNvPr id="20" name="TextBox 19"/>
          <p:cNvSpPr txBox="1"/>
          <p:nvPr/>
        </p:nvSpPr>
        <p:spPr>
          <a:xfrm>
            <a:off x="4756251" y="2359152"/>
            <a:ext cx="2679192" cy="566928"/>
          </a:xfrm>
          <a:prstGeom prst="rect">
            <a:avLst/>
          </a:prstGeom>
          <a:noFill/>
        </p:spPr>
        <p:txBody>
          <a:bodyPr wrap="square" lIns="36576" tIns="18288" rIns="36576" bIns="18288" anchor="t">
            <a:spAutoFit/>
          </a:bodyPr>
          <a:lstStyle/>
          <a:p>
            <a:pPr algn="ctr"/>
            <a:r>
              <a:rPr sz="960" b="0">
                <a:solidFill>
                  <a:srgbClr val="362B24"/>
                </a:solidFill>
                <a:latin typeface="Aptos"/>
              </a:rPr>
              <a:t>I can experience arts, culture and learning beyond the classroom.</a:t>
            </a:r>
          </a:p>
        </p:txBody>
      </p:sp>
      <p:sp>
        <p:nvSpPr>
          <p:cNvPr id="21" name="Rounded Rectangle 20"/>
          <p:cNvSpPr/>
          <p:nvPr/>
        </p:nvSpPr>
        <p:spPr>
          <a:xfrm>
            <a:off x="4884267"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4820259"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4820259"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Keeping Physically Active</a:t>
            </a:r>
          </a:p>
        </p:txBody>
      </p:sp>
      <p:sp>
        <p:nvSpPr>
          <p:cNvPr id="7" name="TextBox 6"/>
          <p:cNvSpPr txBox="1"/>
          <p:nvPr/>
        </p:nvSpPr>
        <p:spPr>
          <a:xfrm>
            <a:off x="1481328" y="594360"/>
            <a:ext cx="7726679" cy="310896"/>
          </a:xfrm>
          <a:prstGeom prst="rect">
            <a:avLst/>
          </a:prstGeom>
          <a:noFill/>
        </p:spPr>
        <p:txBody>
          <a:bodyPr wrap="square" lIns="36576" tIns="18288" rIns="36576" bIns="18288" anchor="t">
            <a:spAutoFit/>
          </a:bodyPr>
          <a:lstStyle/>
          <a:p>
            <a:pPr algn="l"/>
            <a:r>
              <a:rPr sz="880" b="0">
                <a:solidFill>
                  <a:srgbClr val="362B24"/>
                </a:solidFill>
                <a:latin typeface="Aptos"/>
              </a:rPr>
              <a:t>We stay active, try new challenges, work as a team and learn how movement helps our bodies and minds.</a:t>
            </a: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14</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932688"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1078992"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1170432"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taken part in an extra-curricular physical activity.</a:t>
            </a:r>
          </a:p>
        </p:txBody>
      </p:sp>
      <p:sp>
        <p:nvSpPr>
          <p:cNvPr id="20" name="TextBox 19"/>
          <p:cNvSpPr txBox="1"/>
          <p:nvPr/>
        </p:nvSpPr>
        <p:spPr>
          <a:xfrm>
            <a:off x="1170432" y="2359152"/>
            <a:ext cx="2679192" cy="566928"/>
          </a:xfrm>
          <a:prstGeom prst="rect">
            <a:avLst/>
          </a:prstGeom>
          <a:noFill/>
        </p:spPr>
        <p:txBody>
          <a:bodyPr wrap="square" lIns="36576" tIns="18288" rIns="36576" bIns="18288" anchor="t">
            <a:spAutoFit/>
          </a:bodyPr>
          <a:lstStyle/>
          <a:p>
            <a:pPr algn="ctr"/>
            <a:r>
              <a:rPr sz="960" b="0">
                <a:solidFill>
                  <a:srgbClr val="362B24"/>
                </a:solidFill>
                <a:latin typeface="Aptos"/>
              </a:rPr>
              <a:t>I can join in with active opportunities beyond lessons.</a:t>
            </a:r>
          </a:p>
        </p:txBody>
      </p:sp>
      <p:sp>
        <p:nvSpPr>
          <p:cNvPr id="21" name="Rounded Rectangle 20"/>
          <p:cNvSpPr/>
          <p:nvPr/>
        </p:nvSpPr>
        <p:spPr>
          <a:xfrm>
            <a:off x="1298448"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1234440"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1234440"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24" name="Rounded Rectangle 23"/>
          <p:cNvSpPr/>
          <p:nvPr/>
        </p:nvSpPr>
        <p:spPr>
          <a:xfrm>
            <a:off x="4517136"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ounded Rectangle 24"/>
          <p:cNvSpPr/>
          <p:nvPr/>
        </p:nvSpPr>
        <p:spPr>
          <a:xfrm>
            <a:off x="4663440"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4754880"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taken part in a competitive sport.</a:t>
            </a:r>
          </a:p>
        </p:txBody>
      </p:sp>
      <p:sp>
        <p:nvSpPr>
          <p:cNvPr id="27" name="TextBox 26"/>
          <p:cNvSpPr txBox="1"/>
          <p:nvPr/>
        </p:nvSpPr>
        <p:spPr>
          <a:xfrm>
            <a:off x="4754880" y="2359152"/>
            <a:ext cx="2679192" cy="566928"/>
          </a:xfrm>
          <a:prstGeom prst="rect">
            <a:avLst/>
          </a:prstGeom>
          <a:noFill/>
        </p:spPr>
        <p:txBody>
          <a:bodyPr wrap="square" lIns="36576" tIns="18288" rIns="36576" bIns="18288" anchor="t">
            <a:spAutoFit/>
          </a:bodyPr>
          <a:lstStyle/>
          <a:p>
            <a:pPr algn="ctr"/>
            <a:r>
              <a:rPr sz="960" b="0">
                <a:solidFill>
                  <a:srgbClr val="362B24"/>
                </a:solidFill>
                <a:latin typeface="Aptos"/>
              </a:rPr>
              <a:t>I can take part, try my best and show good sportsmanship.</a:t>
            </a:r>
          </a:p>
        </p:txBody>
      </p:sp>
      <p:sp>
        <p:nvSpPr>
          <p:cNvPr id="28" name="Rounded Rectangle 27"/>
          <p:cNvSpPr/>
          <p:nvPr/>
        </p:nvSpPr>
        <p:spPr>
          <a:xfrm>
            <a:off x="4882896"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ounded Rectangle 28"/>
          <p:cNvSpPr/>
          <p:nvPr/>
        </p:nvSpPr>
        <p:spPr>
          <a:xfrm>
            <a:off x="4818888"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4818888"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31" name="Rounded Rectangle 30"/>
          <p:cNvSpPr/>
          <p:nvPr/>
        </p:nvSpPr>
        <p:spPr>
          <a:xfrm>
            <a:off x="8101583"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ounded Rectangle 31"/>
          <p:cNvSpPr/>
          <p:nvPr/>
        </p:nvSpPr>
        <p:spPr>
          <a:xfrm>
            <a:off x="8247888"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8339327"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taken part in a team sport.</a:t>
            </a:r>
          </a:p>
        </p:txBody>
      </p:sp>
      <p:sp>
        <p:nvSpPr>
          <p:cNvPr id="34" name="TextBox 33"/>
          <p:cNvSpPr txBox="1"/>
          <p:nvPr/>
        </p:nvSpPr>
        <p:spPr>
          <a:xfrm>
            <a:off x="8339327" y="2359152"/>
            <a:ext cx="2679192" cy="566928"/>
          </a:xfrm>
          <a:prstGeom prst="rect">
            <a:avLst/>
          </a:prstGeom>
          <a:noFill/>
        </p:spPr>
        <p:txBody>
          <a:bodyPr wrap="square" lIns="36576" tIns="18288" rIns="36576" bIns="18288" anchor="t">
            <a:spAutoFit/>
          </a:bodyPr>
          <a:lstStyle/>
          <a:p>
            <a:pPr algn="ctr"/>
            <a:r>
              <a:rPr sz="960" b="0">
                <a:solidFill>
                  <a:srgbClr val="362B24"/>
                </a:solidFill>
                <a:latin typeface="Aptos"/>
              </a:rPr>
              <a:t>I can cooperate, encourage others and play fairly as a team.</a:t>
            </a:r>
          </a:p>
        </p:txBody>
      </p:sp>
      <p:sp>
        <p:nvSpPr>
          <p:cNvPr id="35" name="Rounded Rectangle 34"/>
          <p:cNvSpPr/>
          <p:nvPr/>
        </p:nvSpPr>
        <p:spPr>
          <a:xfrm>
            <a:off x="8467344"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Rounded Rectangle 35"/>
          <p:cNvSpPr/>
          <p:nvPr/>
        </p:nvSpPr>
        <p:spPr>
          <a:xfrm>
            <a:off x="8403336"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36"/>
          <p:cNvSpPr txBox="1"/>
          <p:nvPr/>
        </p:nvSpPr>
        <p:spPr>
          <a:xfrm>
            <a:off x="8403336"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Keeping Physically Active</a:t>
            </a:r>
          </a:p>
        </p:txBody>
      </p:sp>
      <p:sp>
        <p:nvSpPr>
          <p:cNvPr id="7" name="TextBox 6"/>
          <p:cNvSpPr txBox="1"/>
          <p:nvPr/>
        </p:nvSpPr>
        <p:spPr>
          <a:xfrm>
            <a:off x="1481328" y="594360"/>
            <a:ext cx="7726679" cy="252377"/>
          </a:xfrm>
          <a:prstGeom prst="rect">
            <a:avLst/>
          </a:prstGeom>
          <a:noFill/>
        </p:spPr>
        <p:txBody>
          <a:bodyPr wrap="square" lIns="36576" tIns="18288" rIns="36576" bIns="18288" anchor="t">
            <a:spAutoFit/>
          </a:bodyPr>
          <a:lstStyle/>
          <a:p>
            <a:pPr algn="l"/>
            <a:r>
              <a:rPr sz="1400" b="0" dirty="0">
                <a:solidFill>
                  <a:srgbClr val="362B24"/>
                </a:solidFill>
                <a:latin typeface="Aptos"/>
              </a:rPr>
              <a:t>We stay active, try new challenges, work as a team and learn how movement helps our bodies and minds</a:t>
            </a:r>
            <a:r>
              <a:rPr sz="880" b="0" dirty="0">
                <a:solidFill>
                  <a:srgbClr val="362B24"/>
                </a:solidFill>
                <a:latin typeface="Aptos"/>
              </a:rPr>
              <a:t>.</a:t>
            </a: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15</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932688"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1078992"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1170432"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can celebrate wins and manage defeats appropriately.</a:t>
            </a:r>
          </a:p>
        </p:txBody>
      </p:sp>
      <p:sp>
        <p:nvSpPr>
          <p:cNvPr id="20" name="TextBox 19"/>
          <p:cNvSpPr txBox="1"/>
          <p:nvPr/>
        </p:nvSpPr>
        <p:spPr>
          <a:xfrm>
            <a:off x="1170432"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enjoy success and manage disappointment positively.</a:t>
            </a:r>
          </a:p>
        </p:txBody>
      </p:sp>
      <p:sp>
        <p:nvSpPr>
          <p:cNvPr id="21" name="Rounded Rectangle 20"/>
          <p:cNvSpPr/>
          <p:nvPr/>
        </p:nvSpPr>
        <p:spPr>
          <a:xfrm>
            <a:off x="1298448"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1234440"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1234440"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24" name="Rounded Rectangle 23"/>
          <p:cNvSpPr/>
          <p:nvPr/>
        </p:nvSpPr>
        <p:spPr>
          <a:xfrm>
            <a:off x="4517136"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ounded Rectangle 24"/>
          <p:cNvSpPr/>
          <p:nvPr/>
        </p:nvSpPr>
        <p:spPr>
          <a:xfrm>
            <a:off x="4663440"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4754880"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held a role of responsibility at playtimes/lunchtimes</a:t>
            </a:r>
          </a:p>
        </p:txBody>
      </p:sp>
      <p:sp>
        <p:nvSpPr>
          <p:cNvPr id="27" name="TextBox 26"/>
          <p:cNvSpPr txBox="1"/>
          <p:nvPr/>
        </p:nvSpPr>
        <p:spPr>
          <a:xfrm>
            <a:off x="4754880"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take responsibility and help our class run smoothly.</a:t>
            </a:r>
          </a:p>
        </p:txBody>
      </p:sp>
      <p:sp>
        <p:nvSpPr>
          <p:cNvPr id="28" name="Rounded Rectangle 27"/>
          <p:cNvSpPr/>
          <p:nvPr/>
        </p:nvSpPr>
        <p:spPr>
          <a:xfrm>
            <a:off x="4882896"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ounded Rectangle 28"/>
          <p:cNvSpPr/>
          <p:nvPr/>
        </p:nvSpPr>
        <p:spPr>
          <a:xfrm>
            <a:off x="4818888"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4818888"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31" name="Rounded Rectangle 30"/>
          <p:cNvSpPr/>
          <p:nvPr/>
        </p:nvSpPr>
        <p:spPr>
          <a:xfrm>
            <a:off x="8101583"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ounded Rectangle 31"/>
          <p:cNvSpPr/>
          <p:nvPr/>
        </p:nvSpPr>
        <p:spPr>
          <a:xfrm>
            <a:off x="8247888"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8339327"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designed an exercise diary to include 15mins of physical activity everyday.</a:t>
            </a:r>
          </a:p>
        </p:txBody>
      </p:sp>
      <p:sp>
        <p:nvSpPr>
          <p:cNvPr id="34" name="TextBox 33"/>
          <p:cNvSpPr txBox="1"/>
          <p:nvPr/>
        </p:nvSpPr>
        <p:spPr>
          <a:xfrm>
            <a:off x="8339327"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plan daily movement and track my active choices.</a:t>
            </a:r>
          </a:p>
        </p:txBody>
      </p:sp>
      <p:sp>
        <p:nvSpPr>
          <p:cNvPr id="35" name="Rounded Rectangle 34"/>
          <p:cNvSpPr/>
          <p:nvPr/>
        </p:nvSpPr>
        <p:spPr>
          <a:xfrm>
            <a:off x="8467344"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Rounded Rectangle 35"/>
          <p:cNvSpPr/>
          <p:nvPr/>
        </p:nvSpPr>
        <p:spPr>
          <a:xfrm>
            <a:off x="8403336"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36"/>
          <p:cNvSpPr txBox="1"/>
          <p:nvPr/>
        </p:nvSpPr>
        <p:spPr>
          <a:xfrm>
            <a:off x="8403336"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Keeping Physically Active</a:t>
            </a:r>
          </a:p>
        </p:txBody>
      </p:sp>
      <p:sp>
        <p:nvSpPr>
          <p:cNvPr id="7" name="TextBox 6"/>
          <p:cNvSpPr txBox="1"/>
          <p:nvPr/>
        </p:nvSpPr>
        <p:spPr>
          <a:xfrm>
            <a:off x="1481328" y="594360"/>
            <a:ext cx="7726679" cy="252377"/>
          </a:xfrm>
          <a:prstGeom prst="rect">
            <a:avLst/>
          </a:prstGeom>
          <a:noFill/>
        </p:spPr>
        <p:txBody>
          <a:bodyPr wrap="square" lIns="36576" tIns="18288" rIns="36576" bIns="18288" anchor="t">
            <a:spAutoFit/>
          </a:bodyPr>
          <a:lstStyle/>
          <a:p>
            <a:pPr algn="l"/>
            <a:r>
              <a:rPr sz="1400" b="0" dirty="0">
                <a:solidFill>
                  <a:srgbClr val="362B24"/>
                </a:solidFill>
                <a:latin typeface="Aptos"/>
              </a:rPr>
              <a:t>We stay active, try new challenges, work as a team and learn how movement helps our bodies and minds</a:t>
            </a:r>
            <a:r>
              <a:rPr sz="880" b="0" dirty="0">
                <a:solidFill>
                  <a:srgbClr val="362B24"/>
                </a:solidFill>
                <a:latin typeface="Aptos"/>
              </a:rPr>
              <a:t>.</a:t>
            </a: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16</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932688"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1078992"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1170432"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designed an exercise diary to include 30mins of physical activity everyday.</a:t>
            </a:r>
          </a:p>
        </p:txBody>
      </p:sp>
      <p:sp>
        <p:nvSpPr>
          <p:cNvPr id="20" name="TextBox 19"/>
          <p:cNvSpPr txBox="1"/>
          <p:nvPr/>
        </p:nvSpPr>
        <p:spPr>
          <a:xfrm>
            <a:off x="1170432"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plan daily movement and track my active choices.</a:t>
            </a:r>
          </a:p>
        </p:txBody>
      </p:sp>
      <p:sp>
        <p:nvSpPr>
          <p:cNvPr id="21" name="Rounded Rectangle 20"/>
          <p:cNvSpPr/>
          <p:nvPr/>
        </p:nvSpPr>
        <p:spPr>
          <a:xfrm>
            <a:off x="1298448"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1234440"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1234440"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24" name="Rounded Rectangle 23"/>
          <p:cNvSpPr/>
          <p:nvPr/>
        </p:nvSpPr>
        <p:spPr>
          <a:xfrm>
            <a:off x="4517136"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ounded Rectangle 24"/>
          <p:cNvSpPr/>
          <p:nvPr/>
        </p:nvSpPr>
        <p:spPr>
          <a:xfrm>
            <a:off x="4663440"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4754880"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designed an exercise diary to include 45mins of physical activity everyday.</a:t>
            </a:r>
          </a:p>
        </p:txBody>
      </p:sp>
      <p:sp>
        <p:nvSpPr>
          <p:cNvPr id="27" name="TextBox 26"/>
          <p:cNvSpPr txBox="1"/>
          <p:nvPr/>
        </p:nvSpPr>
        <p:spPr>
          <a:xfrm>
            <a:off x="4754880"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plan daily movement and track my active choices.</a:t>
            </a:r>
          </a:p>
        </p:txBody>
      </p:sp>
      <p:sp>
        <p:nvSpPr>
          <p:cNvPr id="28" name="Rounded Rectangle 27"/>
          <p:cNvSpPr/>
          <p:nvPr/>
        </p:nvSpPr>
        <p:spPr>
          <a:xfrm>
            <a:off x="4882896"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ounded Rectangle 28"/>
          <p:cNvSpPr/>
          <p:nvPr/>
        </p:nvSpPr>
        <p:spPr>
          <a:xfrm>
            <a:off x="4818888"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4818888"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31" name="Rounded Rectangle 30"/>
          <p:cNvSpPr/>
          <p:nvPr/>
        </p:nvSpPr>
        <p:spPr>
          <a:xfrm>
            <a:off x="8101583"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ounded Rectangle 31"/>
          <p:cNvSpPr/>
          <p:nvPr/>
        </p:nvSpPr>
        <p:spPr>
          <a:xfrm>
            <a:off x="8247888"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8339327"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designed an exercise diary to include 60mins of physical activity everyday.</a:t>
            </a:r>
          </a:p>
        </p:txBody>
      </p:sp>
      <p:sp>
        <p:nvSpPr>
          <p:cNvPr id="34" name="TextBox 33"/>
          <p:cNvSpPr txBox="1"/>
          <p:nvPr/>
        </p:nvSpPr>
        <p:spPr>
          <a:xfrm>
            <a:off x="8339327"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plan daily movement and track my active choices.</a:t>
            </a:r>
          </a:p>
        </p:txBody>
      </p:sp>
      <p:sp>
        <p:nvSpPr>
          <p:cNvPr id="35" name="Rounded Rectangle 34"/>
          <p:cNvSpPr/>
          <p:nvPr/>
        </p:nvSpPr>
        <p:spPr>
          <a:xfrm>
            <a:off x="8467344"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Rounded Rectangle 35"/>
          <p:cNvSpPr/>
          <p:nvPr/>
        </p:nvSpPr>
        <p:spPr>
          <a:xfrm>
            <a:off x="8403336"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36"/>
          <p:cNvSpPr txBox="1"/>
          <p:nvPr/>
        </p:nvSpPr>
        <p:spPr>
          <a:xfrm>
            <a:off x="8403336"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Keeping Physically Active</a:t>
            </a:r>
          </a:p>
        </p:txBody>
      </p:sp>
      <p:sp>
        <p:nvSpPr>
          <p:cNvPr id="7" name="TextBox 6"/>
          <p:cNvSpPr txBox="1"/>
          <p:nvPr/>
        </p:nvSpPr>
        <p:spPr>
          <a:xfrm>
            <a:off x="1481328" y="594360"/>
            <a:ext cx="7726679" cy="252377"/>
          </a:xfrm>
          <a:prstGeom prst="rect">
            <a:avLst/>
          </a:prstGeom>
          <a:noFill/>
        </p:spPr>
        <p:txBody>
          <a:bodyPr wrap="square" lIns="36576" tIns="18288" rIns="36576" bIns="18288" anchor="t">
            <a:spAutoFit/>
          </a:bodyPr>
          <a:lstStyle/>
          <a:p>
            <a:pPr algn="l"/>
            <a:r>
              <a:rPr sz="1400" b="0" dirty="0">
                <a:solidFill>
                  <a:srgbClr val="362B24"/>
                </a:solidFill>
                <a:latin typeface="Aptos"/>
              </a:rPr>
              <a:t>We stay active, try new challenges, work as a team and learn how movement helps our bodies and minds</a:t>
            </a:r>
            <a:r>
              <a:rPr sz="880" b="0" dirty="0">
                <a:solidFill>
                  <a:srgbClr val="362B24"/>
                </a:solidFill>
                <a:latin typeface="Aptos"/>
              </a:rPr>
              <a:t>.</a:t>
            </a: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17</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932688"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1078992"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1170432"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completed my diary and shared the impact.</a:t>
            </a:r>
          </a:p>
        </p:txBody>
      </p:sp>
      <p:sp>
        <p:nvSpPr>
          <p:cNvPr id="20" name="TextBox 19"/>
          <p:cNvSpPr txBox="1"/>
          <p:nvPr/>
        </p:nvSpPr>
        <p:spPr>
          <a:xfrm>
            <a:off x="1170432"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stick with a challenge and celebrate my progress.</a:t>
            </a:r>
          </a:p>
        </p:txBody>
      </p:sp>
      <p:sp>
        <p:nvSpPr>
          <p:cNvPr id="21" name="Rounded Rectangle 20"/>
          <p:cNvSpPr/>
          <p:nvPr/>
        </p:nvSpPr>
        <p:spPr>
          <a:xfrm>
            <a:off x="1298448"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1234440"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1234440"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24" name="Rounded Rectangle 23"/>
          <p:cNvSpPr/>
          <p:nvPr/>
        </p:nvSpPr>
        <p:spPr>
          <a:xfrm>
            <a:off x="4517136"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ounded Rectangle 24"/>
          <p:cNvSpPr/>
          <p:nvPr/>
        </p:nvSpPr>
        <p:spPr>
          <a:xfrm>
            <a:off x="4663440"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4754880"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regularly spend time in nature in all weathers.</a:t>
            </a:r>
          </a:p>
        </p:txBody>
      </p:sp>
      <p:sp>
        <p:nvSpPr>
          <p:cNvPr id="27" name="TextBox 26"/>
          <p:cNvSpPr txBox="1"/>
          <p:nvPr/>
        </p:nvSpPr>
        <p:spPr>
          <a:xfrm>
            <a:off x="4754880"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can think carefully before spending money and make sensible choices.</a:t>
            </a:r>
          </a:p>
        </p:txBody>
      </p:sp>
      <p:sp>
        <p:nvSpPr>
          <p:cNvPr id="28" name="Rounded Rectangle 27"/>
          <p:cNvSpPr/>
          <p:nvPr/>
        </p:nvSpPr>
        <p:spPr>
          <a:xfrm>
            <a:off x="4882896"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ounded Rectangle 28"/>
          <p:cNvSpPr/>
          <p:nvPr/>
        </p:nvSpPr>
        <p:spPr>
          <a:xfrm>
            <a:off x="4818888"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4818888"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31" name="Rounded Rectangle 30"/>
          <p:cNvSpPr/>
          <p:nvPr/>
        </p:nvSpPr>
        <p:spPr>
          <a:xfrm>
            <a:off x="8101583"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ounded Rectangle 31"/>
          <p:cNvSpPr/>
          <p:nvPr/>
        </p:nvSpPr>
        <p:spPr>
          <a:xfrm>
            <a:off x="8247888"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8339327"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recognise the wonders of nature.</a:t>
            </a:r>
          </a:p>
        </p:txBody>
      </p:sp>
      <p:sp>
        <p:nvSpPr>
          <p:cNvPr id="34" name="TextBox 33"/>
          <p:cNvSpPr txBox="1"/>
          <p:nvPr/>
        </p:nvSpPr>
        <p:spPr>
          <a:xfrm>
            <a:off x="8339327"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spend time in nature and notice the world around me.</a:t>
            </a:r>
          </a:p>
        </p:txBody>
      </p:sp>
      <p:sp>
        <p:nvSpPr>
          <p:cNvPr id="35" name="Rounded Rectangle 34"/>
          <p:cNvSpPr/>
          <p:nvPr/>
        </p:nvSpPr>
        <p:spPr>
          <a:xfrm>
            <a:off x="8467344"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Rounded Rectangle 35"/>
          <p:cNvSpPr/>
          <p:nvPr/>
        </p:nvSpPr>
        <p:spPr>
          <a:xfrm>
            <a:off x="8403336"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36"/>
          <p:cNvSpPr txBox="1"/>
          <p:nvPr/>
        </p:nvSpPr>
        <p:spPr>
          <a:xfrm>
            <a:off x="8403336"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Keeping Physically Active</a:t>
            </a:r>
          </a:p>
        </p:txBody>
      </p:sp>
      <p:sp>
        <p:nvSpPr>
          <p:cNvPr id="7" name="TextBox 6"/>
          <p:cNvSpPr txBox="1"/>
          <p:nvPr/>
        </p:nvSpPr>
        <p:spPr>
          <a:xfrm>
            <a:off x="1481328" y="594360"/>
            <a:ext cx="7726679" cy="310896"/>
          </a:xfrm>
          <a:prstGeom prst="rect">
            <a:avLst/>
          </a:prstGeom>
          <a:noFill/>
        </p:spPr>
        <p:txBody>
          <a:bodyPr wrap="square" lIns="36576" tIns="18288" rIns="36576" bIns="18288" anchor="t">
            <a:spAutoFit/>
          </a:bodyPr>
          <a:lstStyle/>
          <a:p>
            <a:pPr algn="l"/>
            <a:r>
              <a:rPr sz="880" b="0">
                <a:solidFill>
                  <a:srgbClr val="362B24"/>
                </a:solidFill>
                <a:latin typeface="Aptos"/>
              </a:rPr>
              <a:t>We stay active, try new challenges, work as a team and learn how movement helps our bodies and minds.</a:t>
            </a: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18</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932688"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1078992"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1170432"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Design a new playground game.</a:t>
            </a:r>
          </a:p>
        </p:txBody>
      </p:sp>
      <p:sp>
        <p:nvSpPr>
          <p:cNvPr id="20" name="TextBox 19"/>
          <p:cNvSpPr txBox="1"/>
          <p:nvPr/>
        </p:nvSpPr>
        <p:spPr>
          <a:xfrm>
            <a:off x="1170432" y="2359152"/>
            <a:ext cx="2679192" cy="566928"/>
          </a:xfrm>
          <a:prstGeom prst="rect">
            <a:avLst/>
          </a:prstGeom>
          <a:noFill/>
        </p:spPr>
        <p:txBody>
          <a:bodyPr wrap="square" lIns="36576" tIns="18288" rIns="36576" bIns="18288" anchor="t">
            <a:spAutoFit/>
          </a:bodyPr>
          <a:lstStyle/>
          <a:p>
            <a:pPr algn="ctr"/>
            <a:r>
              <a:rPr sz="960" b="0">
                <a:solidFill>
                  <a:srgbClr val="362B24"/>
                </a:solidFill>
                <a:latin typeface="Aptos"/>
              </a:rPr>
              <a:t>I can learn a new active game and teach it to others.</a:t>
            </a:r>
          </a:p>
        </p:txBody>
      </p:sp>
      <p:sp>
        <p:nvSpPr>
          <p:cNvPr id="21" name="Rounded Rectangle 20"/>
          <p:cNvSpPr/>
          <p:nvPr/>
        </p:nvSpPr>
        <p:spPr>
          <a:xfrm>
            <a:off x="1298448"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1234440"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1234440"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24" name="Rounded Rectangle 23"/>
          <p:cNvSpPr/>
          <p:nvPr/>
        </p:nvSpPr>
        <p:spPr>
          <a:xfrm>
            <a:off x="4517136"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ounded Rectangle 24"/>
          <p:cNvSpPr/>
          <p:nvPr/>
        </p:nvSpPr>
        <p:spPr>
          <a:xfrm>
            <a:off x="4663440"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4754880"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tried a physical activity that I have never tried before.</a:t>
            </a:r>
          </a:p>
        </p:txBody>
      </p:sp>
      <p:sp>
        <p:nvSpPr>
          <p:cNvPr id="27" name="TextBox 26"/>
          <p:cNvSpPr txBox="1"/>
          <p:nvPr/>
        </p:nvSpPr>
        <p:spPr>
          <a:xfrm>
            <a:off x="4754880" y="2359152"/>
            <a:ext cx="2679192" cy="566928"/>
          </a:xfrm>
          <a:prstGeom prst="rect">
            <a:avLst/>
          </a:prstGeom>
          <a:noFill/>
        </p:spPr>
        <p:txBody>
          <a:bodyPr wrap="square" lIns="36576" tIns="18288" rIns="36576" bIns="18288" anchor="t">
            <a:spAutoFit/>
          </a:bodyPr>
          <a:lstStyle/>
          <a:p>
            <a:pPr algn="ctr"/>
            <a:r>
              <a:rPr sz="960" b="0">
                <a:solidFill>
                  <a:srgbClr val="362B24"/>
                </a:solidFill>
                <a:latin typeface="Aptos"/>
              </a:rPr>
              <a:t>I can try something new and be brave with active challenges.</a:t>
            </a:r>
          </a:p>
        </p:txBody>
      </p:sp>
      <p:sp>
        <p:nvSpPr>
          <p:cNvPr id="28" name="Rounded Rectangle 27"/>
          <p:cNvSpPr/>
          <p:nvPr/>
        </p:nvSpPr>
        <p:spPr>
          <a:xfrm>
            <a:off x="4882896"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ounded Rectangle 28"/>
          <p:cNvSpPr/>
          <p:nvPr/>
        </p:nvSpPr>
        <p:spPr>
          <a:xfrm>
            <a:off x="4818888"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4818888"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31" name="Rounded Rectangle 30"/>
          <p:cNvSpPr/>
          <p:nvPr/>
        </p:nvSpPr>
        <p:spPr>
          <a:xfrm>
            <a:off x="8101583"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ounded Rectangle 31"/>
          <p:cNvSpPr/>
          <p:nvPr/>
        </p:nvSpPr>
        <p:spPr>
          <a:xfrm>
            <a:off x="8247888"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8339327"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walked some of the way to school.</a:t>
            </a:r>
          </a:p>
        </p:txBody>
      </p:sp>
      <p:sp>
        <p:nvSpPr>
          <p:cNvPr id="34" name="TextBox 33"/>
          <p:cNvSpPr txBox="1"/>
          <p:nvPr/>
        </p:nvSpPr>
        <p:spPr>
          <a:xfrm>
            <a:off x="8339327" y="2359152"/>
            <a:ext cx="2679192" cy="566928"/>
          </a:xfrm>
          <a:prstGeom prst="rect">
            <a:avLst/>
          </a:prstGeom>
          <a:noFill/>
        </p:spPr>
        <p:txBody>
          <a:bodyPr wrap="square" lIns="36576" tIns="18288" rIns="36576" bIns="18288" anchor="t">
            <a:spAutoFit/>
          </a:bodyPr>
          <a:lstStyle/>
          <a:p>
            <a:pPr algn="ctr"/>
            <a:r>
              <a:rPr sz="960" b="0">
                <a:solidFill>
                  <a:srgbClr val="362B24"/>
                </a:solidFill>
                <a:latin typeface="Aptos"/>
              </a:rPr>
              <a:t>I can make active choices as part of my day.</a:t>
            </a:r>
          </a:p>
        </p:txBody>
      </p:sp>
      <p:sp>
        <p:nvSpPr>
          <p:cNvPr id="35" name="Rounded Rectangle 34"/>
          <p:cNvSpPr/>
          <p:nvPr/>
        </p:nvSpPr>
        <p:spPr>
          <a:xfrm>
            <a:off x="8467344"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Rounded Rectangle 35"/>
          <p:cNvSpPr/>
          <p:nvPr/>
        </p:nvSpPr>
        <p:spPr>
          <a:xfrm>
            <a:off x="8403336"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36"/>
          <p:cNvSpPr txBox="1"/>
          <p:nvPr/>
        </p:nvSpPr>
        <p:spPr>
          <a:xfrm>
            <a:off x="8403336"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Ambition for the future</a:t>
            </a:r>
          </a:p>
        </p:txBody>
      </p:sp>
      <p:sp>
        <p:nvSpPr>
          <p:cNvPr id="7" name="TextBox 6"/>
          <p:cNvSpPr txBox="1"/>
          <p:nvPr/>
        </p:nvSpPr>
        <p:spPr>
          <a:xfrm>
            <a:off x="1481328" y="594360"/>
            <a:ext cx="8497173" cy="252377"/>
          </a:xfrm>
          <a:prstGeom prst="rect">
            <a:avLst/>
          </a:prstGeom>
          <a:noFill/>
        </p:spPr>
        <p:txBody>
          <a:bodyPr wrap="square" lIns="36576" tIns="18288" rIns="36576" bIns="18288" anchor="t">
            <a:spAutoFit/>
          </a:bodyPr>
          <a:lstStyle/>
          <a:p>
            <a:pPr algn="l"/>
            <a:r>
              <a:rPr sz="1400" b="0" dirty="0">
                <a:solidFill>
                  <a:srgbClr val="362B24"/>
                </a:solidFill>
                <a:latin typeface="Aptos"/>
              </a:rPr>
              <a:t>We build confidence for our next steps, learn about choices, set goals and keep trying when learning feels tricky</a:t>
            </a:r>
            <a:r>
              <a:rPr sz="880" b="0" dirty="0">
                <a:solidFill>
                  <a:srgbClr val="362B24"/>
                </a:solidFill>
                <a:latin typeface="Aptos"/>
              </a:rPr>
              <a:t>.</a:t>
            </a: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1</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932688"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1078992"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1170432"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held a role of responsibility in school.</a:t>
            </a:r>
          </a:p>
        </p:txBody>
      </p:sp>
      <p:sp>
        <p:nvSpPr>
          <p:cNvPr id="20" name="TextBox 19"/>
          <p:cNvSpPr txBox="1"/>
          <p:nvPr/>
        </p:nvSpPr>
        <p:spPr>
          <a:xfrm>
            <a:off x="1170432"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take responsibility and help our class run smoothly.</a:t>
            </a:r>
          </a:p>
        </p:txBody>
      </p:sp>
      <p:sp>
        <p:nvSpPr>
          <p:cNvPr id="21" name="Rounded Rectangle 20"/>
          <p:cNvSpPr/>
          <p:nvPr/>
        </p:nvSpPr>
        <p:spPr>
          <a:xfrm>
            <a:off x="1298448"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1234440"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1234440"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24" name="Rounded Rectangle 23"/>
          <p:cNvSpPr/>
          <p:nvPr/>
        </p:nvSpPr>
        <p:spPr>
          <a:xfrm>
            <a:off x="4517136"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ounded Rectangle 24"/>
          <p:cNvSpPr/>
          <p:nvPr/>
        </p:nvSpPr>
        <p:spPr>
          <a:xfrm>
            <a:off x="4663440"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4754880"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am prepared for the next stage in my education.</a:t>
            </a:r>
          </a:p>
        </p:txBody>
      </p:sp>
      <p:sp>
        <p:nvSpPr>
          <p:cNvPr id="27" name="TextBox 26"/>
          <p:cNvSpPr txBox="1"/>
          <p:nvPr/>
        </p:nvSpPr>
        <p:spPr>
          <a:xfrm>
            <a:off x="4754880"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am getting ready for new learning and feeling confident about what comes next.</a:t>
            </a:r>
          </a:p>
        </p:txBody>
      </p:sp>
      <p:sp>
        <p:nvSpPr>
          <p:cNvPr id="28" name="Rounded Rectangle 27"/>
          <p:cNvSpPr/>
          <p:nvPr/>
        </p:nvSpPr>
        <p:spPr>
          <a:xfrm>
            <a:off x="4882896"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ounded Rectangle 28"/>
          <p:cNvSpPr/>
          <p:nvPr/>
        </p:nvSpPr>
        <p:spPr>
          <a:xfrm>
            <a:off x="4818888"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4818888"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31" name="Rounded Rectangle 30"/>
          <p:cNvSpPr/>
          <p:nvPr/>
        </p:nvSpPr>
        <p:spPr>
          <a:xfrm>
            <a:off x="8101583"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ounded Rectangle 31"/>
          <p:cNvSpPr/>
          <p:nvPr/>
        </p:nvSpPr>
        <p:spPr>
          <a:xfrm>
            <a:off x="8247888"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8339327"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understand that there are a range of career choices.</a:t>
            </a:r>
          </a:p>
        </p:txBody>
      </p:sp>
      <p:sp>
        <p:nvSpPr>
          <p:cNvPr id="34" name="TextBox 33"/>
          <p:cNvSpPr txBox="1"/>
          <p:nvPr/>
        </p:nvSpPr>
        <p:spPr>
          <a:xfrm>
            <a:off x="8339327"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am learning that people can choose many different jobs and pathways.</a:t>
            </a:r>
          </a:p>
        </p:txBody>
      </p:sp>
      <p:sp>
        <p:nvSpPr>
          <p:cNvPr id="35" name="Rounded Rectangle 34"/>
          <p:cNvSpPr/>
          <p:nvPr/>
        </p:nvSpPr>
        <p:spPr>
          <a:xfrm>
            <a:off x="8467344"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Rounded Rectangle 35"/>
          <p:cNvSpPr/>
          <p:nvPr/>
        </p:nvSpPr>
        <p:spPr>
          <a:xfrm>
            <a:off x="8403336"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36"/>
          <p:cNvSpPr txBox="1"/>
          <p:nvPr/>
        </p:nvSpPr>
        <p:spPr>
          <a:xfrm>
            <a:off x="8403336"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Keeping Physically Active</a:t>
            </a:r>
          </a:p>
        </p:txBody>
      </p:sp>
      <p:sp>
        <p:nvSpPr>
          <p:cNvPr id="7" name="TextBox 6"/>
          <p:cNvSpPr txBox="1"/>
          <p:nvPr/>
        </p:nvSpPr>
        <p:spPr>
          <a:xfrm>
            <a:off x="1481328" y="594360"/>
            <a:ext cx="7726679" cy="310896"/>
          </a:xfrm>
          <a:prstGeom prst="rect">
            <a:avLst/>
          </a:prstGeom>
          <a:noFill/>
        </p:spPr>
        <p:txBody>
          <a:bodyPr wrap="square" lIns="36576" tIns="18288" rIns="36576" bIns="18288" anchor="t">
            <a:spAutoFit/>
          </a:bodyPr>
          <a:lstStyle/>
          <a:p>
            <a:pPr algn="l"/>
            <a:r>
              <a:rPr sz="880" b="0">
                <a:solidFill>
                  <a:srgbClr val="362B24"/>
                </a:solidFill>
                <a:latin typeface="Aptos"/>
              </a:rPr>
              <a:t>We stay active, try new challenges, work as a team and learn how movement helps our bodies and minds.</a:t>
            </a: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19</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4518507"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4664811"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4756251"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completed Bikeability.</a:t>
            </a:r>
          </a:p>
        </p:txBody>
      </p:sp>
      <p:sp>
        <p:nvSpPr>
          <p:cNvPr id="20" name="TextBox 19"/>
          <p:cNvSpPr txBox="1"/>
          <p:nvPr/>
        </p:nvSpPr>
        <p:spPr>
          <a:xfrm>
            <a:off x="4756251" y="2359152"/>
            <a:ext cx="2679192" cy="566928"/>
          </a:xfrm>
          <a:prstGeom prst="rect">
            <a:avLst/>
          </a:prstGeom>
          <a:noFill/>
        </p:spPr>
        <p:txBody>
          <a:bodyPr wrap="square" lIns="36576" tIns="18288" rIns="36576" bIns="18288" anchor="t">
            <a:spAutoFit/>
          </a:bodyPr>
          <a:lstStyle/>
          <a:p>
            <a:pPr algn="ctr"/>
            <a:r>
              <a:rPr sz="960" b="0">
                <a:solidFill>
                  <a:srgbClr val="362B24"/>
                </a:solidFill>
                <a:latin typeface="Aptos"/>
              </a:rPr>
              <a:t>I am practising a skill that helps me grow in confidence and independence.</a:t>
            </a:r>
          </a:p>
        </p:txBody>
      </p:sp>
      <p:sp>
        <p:nvSpPr>
          <p:cNvPr id="21" name="Rounded Rectangle 20"/>
          <p:cNvSpPr/>
          <p:nvPr/>
        </p:nvSpPr>
        <p:spPr>
          <a:xfrm>
            <a:off x="4884267"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4820259"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4820259"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Life Skills</a:t>
            </a:r>
          </a:p>
        </p:txBody>
      </p:sp>
      <p:sp>
        <p:nvSpPr>
          <p:cNvPr id="7" name="TextBox 6"/>
          <p:cNvSpPr txBox="1"/>
          <p:nvPr/>
        </p:nvSpPr>
        <p:spPr>
          <a:xfrm>
            <a:off x="1481328" y="594360"/>
            <a:ext cx="8074152" cy="252377"/>
          </a:xfrm>
          <a:prstGeom prst="rect">
            <a:avLst/>
          </a:prstGeom>
          <a:noFill/>
        </p:spPr>
        <p:txBody>
          <a:bodyPr wrap="square" lIns="36576" tIns="18288" rIns="36576" bIns="18288" anchor="t">
            <a:spAutoFit/>
          </a:bodyPr>
          <a:lstStyle/>
          <a:p>
            <a:pPr algn="l"/>
            <a:r>
              <a:rPr sz="1400" b="0" dirty="0">
                <a:solidFill>
                  <a:srgbClr val="362B24"/>
                </a:solidFill>
                <a:latin typeface="Aptos"/>
              </a:rPr>
              <a:t>We </a:t>
            </a:r>
            <a:r>
              <a:rPr sz="1400" b="0" dirty="0" err="1">
                <a:solidFill>
                  <a:srgbClr val="362B24"/>
                </a:solidFill>
                <a:latin typeface="Aptos"/>
              </a:rPr>
              <a:t>practise</a:t>
            </a:r>
            <a:r>
              <a:rPr sz="1400" b="0" dirty="0">
                <a:solidFill>
                  <a:srgbClr val="362B24"/>
                </a:solidFill>
                <a:latin typeface="Aptos"/>
              </a:rPr>
              <a:t> practical skills that help us become more independent, responsible and ready for everyday life.</a:t>
            </a: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20</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932688"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1078992"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1170432"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am learning to play an instrument.</a:t>
            </a:r>
          </a:p>
        </p:txBody>
      </p:sp>
      <p:sp>
        <p:nvSpPr>
          <p:cNvPr id="20" name="TextBox 19"/>
          <p:cNvSpPr txBox="1"/>
          <p:nvPr/>
        </p:nvSpPr>
        <p:spPr>
          <a:xfrm>
            <a:off x="1170432"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am </a:t>
            </a:r>
            <a:r>
              <a:rPr sz="1400" b="0" dirty="0" err="1">
                <a:solidFill>
                  <a:srgbClr val="362B24"/>
                </a:solidFill>
                <a:latin typeface="Aptos"/>
              </a:rPr>
              <a:t>practising</a:t>
            </a:r>
            <a:r>
              <a:rPr sz="1400" b="0" dirty="0">
                <a:solidFill>
                  <a:srgbClr val="362B24"/>
                </a:solidFill>
                <a:latin typeface="Aptos"/>
              </a:rPr>
              <a:t> a skill that helps me grow in confidence and independence.</a:t>
            </a:r>
          </a:p>
        </p:txBody>
      </p:sp>
      <p:sp>
        <p:nvSpPr>
          <p:cNvPr id="21" name="Rounded Rectangle 20"/>
          <p:cNvSpPr/>
          <p:nvPr/>
        </p:nvSpPr>
        <p:spPr>
          <a:xfrm>
            <a:off x="1298448"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1234440"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1234440"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24" name="Rounded Rectangle 23"/>
          <p:cNvSpPr/>
          <p:nvPr/>
        </p:nvSpPr>
        <p:spPr>
          <a:xfrm>
            <a:off x="4517136"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ounded Rectangle 24"/>
          <p:cNvSpPr/>
          <p:nvPr/>
        </p:nvSpPr>
        <p:spPr>
          <a:xfrm>
            <a:off x="4663440"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4754880"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played an instrument in front of an audience.</a:t>
            </a:r>
          </a:p>
        </p:txBody>
      </p:sp>
      <p:sp>
        <p:nvSpPr>
          <p:cNvPr id="27" name="TextBox 26"/>
          <p:cNvSpPr txBox="1"/>
          <p:nvPr/>
        </p:nvSpPr>
        <p:spPr>
          <a:xfrm>
            <a:off x="4754880"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am </a:t>
            </a:r>
            <a:r>
              <a:rPr sz="1400" b="0" dirty="0" err="1">
                <a:solidFill>
                  <a:srgbClr val="362B24"/>
                </a:solidFill>
                <a:latin typeface="Aptos"/>
              </a:rPr>
              <a:t>practising</a:t>
            </a:r>
            <a:r>
              <a:rPr sz="1400" b="0" dirty="0">
                <a:solidFill>
                  <a:srgbClr val="362B24"/>
                </a:solidFill>
                <a:latin typeface="Aptos"/>
              </a:rPr>
              <a:t> a skill that helps me grow in confidence and independence.</a:t>
            </a:r>
          </a:p>
        </p:txBody>
      </p:sp>
      <p:sp>
        <p:nvSpPr>
          <p:cNvPr id="28" name="Rounded Rectangle 27"/>
          <p:cNvSpPr/>
          <p:nvPr/>
        </p:nvSpPr>
        <p:spPr>
          <a:xfrm>
            <a:off x="4882896"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ounded Rectangle 28"/>
          <p:cNvSpPr/>
          <p:nvPr/>
        </p:nvSpPr>
        <p:spPr>
          <a:xfrm>
            <a:off x="4818888"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4818888"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31" name="Rounded Rectangle 30"/>
          <p:cNvSpPr/>
          <p:nvPr/>
        </p:nvSpPr>
        <p:spPr>
          <a:xfrm>
            <a:off x="8101583"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ounded Rectangle 31"/>
          <p:cNvSpPr/>
          <p:nvPr/>
        </p:nvSpPr>
        <p:spPr>
          <a:xfrm>
            <a:off x="8247888"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8339327"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presented information to an audience.</a:t>
            </a:r>
          </a:p>
        </p:txBody>
      </p:sp>
      <p:sp>
        <p:nvSpPr>
          <p:cNvPr id="34" name="TextBox 33"/>
          <p:cNvSpPr txBox="1"/>
          <p:nvPr/>
        </p:nvSpPr>
        <p:spPr>
          <a:xfrm>
            <a:off x="8339327"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am </a:t>
            </a:r>
            <a:r>
              <a:rPr sz="1400" b="0" dirty="0" err="1">
                <a:solidFill>
                  <a:srgbClr val="362B24"/>
                </a:solidFill>
                <a:latin typeface="Aptos"/>
              </a:rPr>
              <a:t>practising</a:t>
            </a:r>
            <a:r>
              <a:rPr sz="1400" b="0" dirty="0">
                <a:solidFill>
                  <a:srgbClr val="362B24"/>
                </a:solidFill>
                <a:latin typeface="Aptos"/>
              </a:rPr>
              <a:t> a skill that helps me grow in confidence and independence.</a:t>
            </a:r>
          </a:p>
        </p:txBody>
      </p:sp>
      <p:sp>
        <p:nvSpPr>
          <p:cNvPr id="35" name="Rounded Rectangle 34"/>
          <p:cNvSpPr/>
          <p:nvPr/>
        </p:nvSpPr>
        <p:spPr>
          <a:xfrm>
            <a:off x="8467344"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Rounded Rectangle 35"/>
          <p:cNvSpPr/>
          <p:nvPr/>
        </p:nvSpPr>
        <p:spPr>
          <a:xfrm>
            <a:off x="8403336"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36"/>
          <p:cNvSpPr txBox="1"/>
          <p:nvPr/>
        </p:nvSpPr>
        <p:spPr>
          <a:xfrm>
            <a:off x="8403336"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Life Skills</a:t>
            </a:r>
          </a:p>
        </p:txBody>
      </p:sp>
      <p:sp>
        <p:nvSpPr>
          <p:cNvPr id="7" name="TextBox 6"/>
          <p:cNvSpPr txBox="1"/>
          <p:nvPr/>
        </p:nvSpPr>
        <p:spPr>
          <a:xfrm>
            <a:off x="1481328" y="594360"/>
            <a:ext cx="8257476" cy="252377"/>
          </a:xfrm>
          <a:prstGeom prst="rect">
            <a:avLst/>
          </a:prstGeom>
          <a:noFill/>
        </p:spPr>
        <p:txBody>
          <a:bodyPr wrap="square" lIns="36576" tIns="18288" rIns="36576" bIns="18288" anchor="t">
            <a:spAutoFit/>
          </a:bodyPr>
          <a:lstStyle/>
          <a:p>
            <a:pPr algn="l"/>
            <a:r>
              <a:rPr sz="1400" b="0" dirty="0">
                <a:solidFill>
                  <a:srgbClr val="362B24"/>
                </a:solidFill>
                <a:latin typeface="Aptos"/>
              </a:rPr>
              <a:t>We </a:t>
            </a:r>
            <a:r>
              <a:rPr sz="1400" b="0" dirty="0" err="1">
                <a:solidFill>
                  <a:srgbClr val="362B24"/>
                </a:solidFill>
                <a:latin typeface="Aptos"/>
              </a:rPr>
              <a:t>practise</a:t>
            </a:r>
            <a:r>
              <a:rPr sz="1400" b="0" dirty="0">
                <a:solidFill>
                  <a:srgbClr val="362B24"/>
                </a:solidFill>
                <a:latin typeface="Aptos"/>
              </a:rPr>
              <a:t> practical skills that help us become more independent, responsible and ready for everyday life</a:t>
            </a:r>
            <a:r>
              <a:rPr sz="880" b="0" dirty="0">
                <a:solidFill>
                  <a:srgbClr val="362B24"/>
                </a:solidFill>
                <a:latin typeface="Aptos"/>
              </a:rPr>
              <a:t>.</a:t>
            </a: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21</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932688"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1078992"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1170432"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can use some basic tools.</a:t>
            </a:r>
          </a:p>
        </p:txBody>
      </p:sp>
      <p:sp>
        <p:nvSpPr>
          <p:cNvPr id="20" name="TextBox 19"/>
          <p:cNvSpPr txBox="1"/>
          <p:nvPr/>
        </p:nvSpPr>
        <p:spPr>
          <a:xfrm>
            <a:off x="1170432"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am </a:t>
            </a:r>
            <a:r>
              <a:rPr sz="1400" b="0" dirty="0" err="1">
                <a:solidFill>
                  <a:srgbClr val="362B24"/>
                </a:solidFill>
                <a:latin typeface="Aptos"/>
              </a:rPr>
              <a:t>practising</a:t>
            </a:r>
            <a:r>
              <a:rPr sz="1400" b="0" dirty="0">
                <a:solidFill>
                  <a:srgbClr val="362B24"/>
                </a:solidFill>
                <a:latin typeface="Aptos"/>
              </a:rPr>
              <a:t> a skill that helps me grow in confidence and independence.</a:t>
            </a:r>
          </a:p>
        </p:txBody>
      </p:sp>
      <p:sp>
        <p:nvSpPr>
          <p:cNvPr id="21" name="Rounded Rectangle 20"/>
          <p:cNvSpPr/>
          <p:nvPr/>
        </p:nvSpPr>
        <p:spPr>
          <a:xfrm>
            <a:off x="1298448"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1234440"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1234440"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24" name="Rounded Rectangle 23"/>
          <p:cNvSpPr/>
          <p:nvPr/>
        </p:nvSpPr>
        <p:spPr>
          <a:xfrm>
            <a:off x="4517136"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ounded Rectangle 24"/>
          <p:cNvSpPr/>
          <p:nvPr/>
        </p:nvSpPr>
        <p:spPr>
          <a:xfrm>
            <a:off x="4663440"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4754880"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don’t give up and can find different ways to solve a problem.</a:t>
            </a:r>
          </a:p>
        </p:txBody>
      </p:sp>
      <p:sp>
        <p:nvSpPr>
          <p:cNvPr id="27" name="TextBox 26"/>
          <p:cNvSpPr txBox="1"/>
          <p:nvPr/>
        </p:nvSpPr>
        <p:spPr>
          <a:xfrm>
            <a:off x="4754880"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keep going and try different ways when things feel hard.</a:t>
            </a:r>
          </a:p>
        </p:txBody>
      </p:sp>
      <p:sp>
        <p:nvSpPr>
          <p:cNvPr id="28" name="Rounded Rectangle 27"/>
          <p:cNvSpPr/>
          <p:nvPr/>
        </p:nvSpPr>
        <p:spPr>
          <a:xfrm>
            <a:off x="4882896"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ounded Rectangle 28"/>
          <p:cNvSpPr/>
          <p:nvPr/>
        </p:nvSpPr>
        <p:spPr>
          <a:xfrm>
            <a:off x="4818888"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4818888"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31" name="Rounded Rectangle 30"/>
          <p:cNvSpPr/>
          <p:nvPr/>
        </p:nvSpPr>
        <p:spPr>
          <a:xfrm>
            <a:off x="8101583"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ounded Rectangle 31"/>
          <p:cNvSpPr/>
          <p:nvPr/>
        </p:nvSpPr>
        <p:spPr>
          <a:xfrm>
            <a:off x="8247888"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8339327"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can follow a recipe with some support.</a:t>
            </a:r>
          </a:p>
        </p:txBody>
      </p:sp>
      <p:sp>
        <p:nvSpPr>
          <p:cNvPr id="34" name="TextBox 33"/>
          <p:cNvSpPr txBox="1"/>
          <p:nvPr/>
        </p:nvSpPr>
        <p:spPr>
          <a:xfrm>
            <a:off x="8339327"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follow instructions and make something with support.</a:t>
            </a:r>
          </a:p>
        </p:txBody>
      </p:sp>
      <p:sp>
        <p:nvSpPr>
          <p:cNvPr id="35" name="Rounded Rectangle 34"/>
          <p:cNvSpPr/>
          <p:nvPr/>
        </p:nvSpPr>
        <p:spPr>
          <a:xfrm>
            <a:off x="8467344"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Rounded Rectangle 35"/>
          <p:cNvSpPr/>
          <p:nvPr/>
        </p:nvSpPr>
        <p:spPr>
          <a:xfrm>
            <a:off x="8403336"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36"/>
          <p:cNvSpPr txBox="1"/>
          <p:nvPr/>
        </p:nvSpPr>
        <p:spPr>
          <a:xfrm>
            <a:off x="8403336"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Life Skills</a:t>
            </a:r>
          </a:p>
        </p:txBody>
      </p:sp>
      <p:sp>
        <p:nvSpPr>
          <p:cNvPr id="7" name="TextBox 6"/>
          <p:cNvSpPr txBox="1"/>
          <p:nvPr/>
        </p:nvSpPr>
        <p:spPr>
          <a:xfrm>
            <a:off x="1481328" y="594360"/>
            <a:ext cx="8074152" cy="252377"/>
          </a:xfrm>
          <a:prstGeom prst="rect">
            <a:avLst/>
          </a:prstGeom>
          <a:noFill/>
        </p:spPr>
        <p:txBody>
          <a:bodyPr wrap="square" lIns="36576" tIns="18288" rIns="36576" bIns="18288" anchor="t">
            <a:spAutoFit/>
          </a:bodyPr>
          <a:lstStyle/>
          <a:p>
            <a:pPr algn="l"/>
            <a:r>
              <a:rPr sz="1400" b="0" dirty="0">
                <a:solidFill>
                  <a:srgbClr val="362B24"/>
                </a:solidFill>
                <a:latin typeface="Aptos"/>
              </a:rPr>
              <a:t>We </a:t>
            </a:r>
            <a:r>
              <a:rPr sz="1400" b="0" dirty="0" err="1">
                <a:solidFill>
                  <a:srgbClr val="362B24"/>
                </a:solidFill>
                <a:latin typeface="Aptos"/>
              </a:rPr>
              <a:t>practise</a:t>
            </a:r>
            <a:r>
              <a:rPr sz="1400" b="0" dirty="0">
                <a:solidFill>
                  <a:srgbClr val="362B24"/>
                </a:solidFill>
                <a:latin typeface="Aptos"/>
              </a:rPr>
              <a:t> practical skills that help us become more independent, responsible and ready for everyday life</a:t>
            </a:r>
            <a:r>
              <a:rPr sz="880" b="0" dirty="0">
                <a:solidFill>
                  <a:srgbClr val="362B24"/>
                </a:solidFill>
                <a:latin typeface="Aptos"/>
              </a:rPr>
              <a:t>.</a:t>
            </a: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22</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932688"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1078992"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1170432"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know what I am good at and what I need to get better at.</a:t>
            </a:r>
          </a:p>
        </p:txBody>
      </p:sp>
      <p:sp>
        <p:nvSpPr>
          <p:cNvPr id="20" name="TextBox 19"/>
          <p:cNvSpPr txBox="1"/>
          <p:nvPr/>
        </p:nvSpPr>
        <p:spPr>
          <a:xfrm>
            <a:off x="1170432"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am </a:t>
            </a:r>
            <a:r>
              <a:rPr sz="1400" b="0" dirty="0" err="1">
                <a:solidFill>
                  <a:srgbClr val="362B24"/>
                </a:solidFill>
                <a:latin typeface="Aptos"/>
              </a:rPr>
              <a:t>practising</a:t>
            </a:r>
            <a:r>
              <a:rPr sz="1400" b="0" dirty="0">
                <a:solidFill>
                  <a:srgbClr val="362B24"/>
                </a:solidFill>
                <a:latin typeface="Aptos"/>
              </a:rPr>
              <a:t> a skill that helps me grow in confidence and independence.</a:t>
            </a:r>
          </a:p>
        </p:txBody>
      </p:sp>
      <p:sp>
        <p:nvSpPr>
          <p:cNvPr id="21" name="Rounded Rectangle 20"/>
          <p:cNvSpPr/>
          <p:nvPr/>
        </p:nvSpPr>
        <p:spPr>
          <a:xfrm>
            <a:off x="1298448"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1234440"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1234440"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24" name="Rounded Rectangle 23"/>
          <p:cNvSpPr/>
          <p:nvPr/>
        </p:nvSpPr>
        <p:spPr>
          <a:xfrm>
            <a:off x="4517136"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ounded Rectangle 24"/>
          <p:cNvSpPr/>
          <p:nvPr/>
        </p:nvSpPr>
        <p:spPr>
          <a:xfrm>
            <a:off x="4663440"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4754880"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know how to alert the emergency services.</a:t>
            </a:r>
          </a:p>
        </p:txBody>
      </p:sp>
      <p:sp>
        <p:nvSpPr>
          <p:cNvPr id="27" name="TextBox 26"/>
          <p:cNvSpPr txBox="1"/>
          <p:nvPr/>
        </p:nvSpPr>
        <p:spPr>
          <a:xfrm>
            <a:off x="4754880"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am </a:t>
            </a:r>
            <a:r>
              <a:rPr sz="1400" b="0" dirty="0" err="1">
                <a:solidFill>
                  <a:srgbClr val="362B24"/>
                </a:solidFill>
                <a:latin typeface="Aptos"/>
              </a:rPr>
              <a:t>practising</a:t>
            </a:r>
            <a:r>
              <a:rPr sz="1400" b="0" dirty="0">
                <a:solidFill>
                  <a:srgbClr val="362B24"/>
                </a:solidFill>
                <a:latin typeface="Aptos"/>
              </a:rPr>
              <a:t> a skill that helps me grow in confidence and independence.</a:t>
            </a:r>
          </a:p>
        </p:txBody>
      </p:sp>
      <p:sp>
        <p:nvSpPr>
          <p:cNvPr id="28" name="Rounded Rectangle 27"/>
          <p:cNvSpPr/>
          <p:nvPr/>
        </p:nvSpPr>
        <p:spPr>
          <a:xfrm>
            <a:off x="4882896"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ounded Rectangle 28"/>
          <p:cNvSpPr/>
          <p:nvPr/>
        </p:nvSpPr>
        <p:spPr>
          <a:xfrm>
            <a:off x="4818888"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4818888"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31" name="Rounded Rectangle 30"/>
          <p:cNvSpPr/>
          <p:nvPr/>
        </p:nvSpPr>
        <p:spPr>
          <a:xfrm>
            <a:off x="8101583"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ounded Rectangle 31"/>
          <p:cNvSpPr/>
          <p:nvPr/>
        </p:nvSpPr>
        <p:spPr>
          <a:xfrm>
            <a:off x="8247888"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8339327"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can tie my shoe laces.</a:t>
            </a:r>
          </a:p>
        </p:txBody>
      </p:sp>
      <p:sp>
        <p:nvSpPr>
          <p:cNvPr id="34" name="TextBox 33"/>
          <p:cNvSpPr txBox="1"/>
          <p:nvPr/>
        </p:nvSpPr>
        <p:spPr>
          <a:xfrm>
            <a:off x="8339327"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am </a:t>
            </a:r>
            <a:r>
              <a:rPr sz="1400" b="0" dirty="0" err="1">
                <a:solidFill>
                  <a:srgbClr val="362B24"/>
                </a:solidFill>
                <a:latin typeface="Aptos"/>
              </a:rPr>
              <a:t>practising</a:t>
            </a:r>
            <a:r>
              <a:rPr sz="1400" b="0" dirty="0">
                <a:solidFill>
                  <a:srgbClr val="362B24"/>
                </a:solidFill>
                <a:latin typeface="Aptos"/>
              </a:rPr>
              <a:t> a skill that helps me grow in confidence and independence.</a:t>
            </a:r>
          </a:p>
        </p:txBody>
      </p:sp>
      <p:sp>
        <p:nvSpPr>
          <p:cNvPr id="35" name="Rounded Rectangle 34"/>
          <p:cNvSpPr/>
          <p:nvPr/>
        </p:nvSpPr>
        <p:spPr>
          <a:xfrm>
            <a:off x="8467344"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Rounded Rectangle 35"/>
          <p:cNvSpPr/>
          <p:nvPr/>
        </p:nvSpPr>
        <p:spPr>
          <a:xfrm>
            <a:off x="8403336"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36"/>
          <p:cNvSpPr txBox="1"/>
          <p:nvPr/>
        </p:nvSpPr>
        <p:spPr>
          <a:xfrm>
            <a:off x="8403336"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Life Skills</a:t>
            </a:r>
          </a:p>
        </p:txBody>
      </p:sp>
      <p:sp>
        <p:nvSpPr>
          <p:cNvPr id="7" name="TextBox 6"/>
          <p:cNvSpPr txBox="1"/>
          <p:nvPr/>
        </p:nvSpPr>
        <p:spPr>
          <a:xfrm>
            <a:off x="1481328" y="594360"/>
            <a:ext cx="8292987" cy="252377"/>
          </a:xfrm>
          <a:prstGeom prst="rect">
            <a:avLst/>
          </a:prstGeom>
          <a:noFill/>
        </p:spPr>
        <p:txBody>
          <a:bodyPr wrap="square" lIns="36576" tIns="18288" rIns="36576" bIns="18288" anchor="t">
            <a:spAutoFit/>
          </a:bodyPr>
          <a:lstStyle/>
          <a:p>
            <a:pPr algn="l"/>
            <a:r>
              <a:rPr sz="1400" b="0" dirty="0">
                <a:solidFill>
                  <a:srgbClr val="362B24"/>
                </a:solidFill>
                <a:latin typeface="Aptos"/>
              </a:rPr>
              <a:t>We </a:t>
            </a:r>
            <a:r>
              <a:rPr sz="1400" b="0" dirty="0" err="1">
                <a:solidFill>
                  <a:srgbClr val="362B24"/>
                </a:solidFill>
                <a:latin typeface="Aptos"/>
              </a:rPr>
              <a:t>practise</a:t>
            </a:r>
            <a:r>
              <a:rPr sz="1400" b="0" dirty="0">
                <a:solidFill>
                  <a:srgbClr val="362B24"/>
                </a:solidFill>
                <a:latin typeface="Aptos"/>
              </a:rPr>
              <a:t> practical skills that help us become more independent, responsible and ready for everyday life.</a:t>
            </a: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23</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932688"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1078992"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1170432"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know and can use a range of first aid techniques.</a:t>
            </a:r>
          </a:p>
        </p:txBody>
      </p:sp>
      <p:sp>
        <p:nvSpPr>
          <p:cNvPr id="20" name="TextBox 19"/>
          <p:cNvSpPr txBox="1"/>
          <p:nvPr/>
        </p:nvSpPr>
        <p:spPr>
          <a:xfrm>
            <a:off x="1170432"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learn how to help safely in simple first aid situations.</a:t>
            </a:r>
          </a:p>
        </p:txBody>
      </p:sp>
      <p:sp>
        <p:nvSpPr>
          <p:cNvPr id="21" name="Rounded Rectangle 20"/>
          <p:cNvSpPr/>
          <p:nvPr/>
        </p:nvSpPr>
        <p:spPr>
          <a:xfrm>
            <a:off x="1298448"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1234440"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1234440"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24" name="Rounded Rectangle 23"/>
          <p:cNvSpPr/>
          <p:nvPr/>
        </p:nvSpPr>
        <p:spPr>
          <a:xfrm>
            <a:off x="4517136"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ounded Rectangle 24"/>
          <p:cNvSpPr/>
          <p:nvPr/>
        </p:nvSpPr>
        <p:spPr>
          <a:xfrm>
            <a:off x="4663440"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4754880"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can cross the road safely.</a:t>
            </a:r>
          </a:p>
        </p:txBody>
      </p:sp>
      <p:sp>
        <p:nvSpPr>
          <p:cNvPr id="27" name="TextBox 26"/>
          <p:cNvSpPr txBox="1"/>
          <p:nvPr/>
        </p:nvSpPr>
        <p:spPr>
          <a:xfrm>
            <a:off x="4754880"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am </a:t>
            </a:r>
            <a:r>
              <a:rPr sz="1400" b="0" dirty="0" err="1">
                <a:solidFill>
                  <a:srgbClr val="362B24"/>
                </a:solidFill>
                <a:latin typeface="Aptos"/>
              </a:rPr>
              <a:t>practising</a:t>
            </a:r>
            <a:r>
              <a:rPr sz="1400" b="0" dirty="0">
                <a:solidFill>
                  <a:srgbClr val="362B24"/>
                </a:solidFill>
                <a:latin typeface="Aptos"/>
              </a:rPr>
              <a:t> a skill that helps me grow in confidence and independence.</a:t>
            </a:r>
          </a:p>
        </p:txBody>
      </p:sp>
      <p:sp>
        <p:nvSpPr>
          <p:cNvPr id="28" name="Rounded Rectangle 27"/>
          <p:cNvSpPr/>
          <p:nvPr/>
        </p:nvSpPr>
        <p:spPr>
          <a:xfrm>
            <a:off x="4882896"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ounded Rectangle 28"/>
          <p:cNvSpPr/>
          <p:nvPr/>
        </p:nvSpPr>
        <p:spPr>
          <a:xfrm>
            <a:off x="4818888"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4818888"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31" name="Rounded Rectangle 30"/>
          <p:cNvSpPr/>
          <p:nvPr/>
        </p:nvSpPr>
        <p:spPr>
          <a:xfrm>
            <a:off x="8101583"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ounded Rectangle 31"/>
          <p:cNvSpPr/>
          <p:nvPr/>
        </p:nvSpPr>
        <p:spPr>
          <a:xfrm>
            <a:off x="8247888"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8339327"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a taught a skill to someone else.</a:t>
            </a:r>
          </a:p>
        </p:txBody>
      </p:sp>
      <p:sp>
        <p:nvSpPr>
          <p:cNvPr id="34" name="TextBox 33"/>
          <p:cNvSpPr txBox="1"/>
          <p:nvPr/>
        </p:nvSpPr>
        <p:spPr>
          <a:xfrm>
            <a:off x="8339327"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am </a:t>
            </a:r>
            <a:r>
              <a:rPr sz="1400" b="0" dirty="0" err="1">
                <a:solidFill>
                  <a:srgbClr val="362B24"/>
                </a:solidFill>
                <a:latin typeface="Aptos"/>
              </a:rPr>
              <a:t>practising</a:t>
            </a:r>
            <a:r>
              <a:rPr sz="1400" b="0" dirty="0">
                <a:solidFill>
                  <a:srgbClr val="362B24"/>
                </a:solidFill>
                <a:latin typeface="Aptos"/>
              </a:rPr>
              <a:t> a skill that helps me grow in confidence and independence.</a:t>
            </a:r>
          </a:p>
        </p:txBody>
      </p:sp>
      <p:sp>
        <p:nvSpPr>
          <p:cNvPr id="35" name="Rounded Rectangle 34"/>
          <p:cNvSpPr/>
          <p:nvPr/>
        </p:nvSpPr>
        <p:spPr>
          <a:xfrm>
            <a:off x="8467344"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Rounded Rectangle 35"/>
          <p:cNvSpPr/>
          <p:nvPr/>
        </p:nvSpPr>
        <p:spPr>
          <a:xfrm>
            <a:off x="8403336"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36"/>
          <p:cNvSpPr txBox="1"/>
          <p:nvPr/>
        </p:nvSpPr>
        <p:spPr>
          <a:xfrm>
            <a:off x="8403336"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Life Skills</a:t>
            </a:r>
          </a:p>
        </p:txBody>
      </p:sp>
      <p:sp>
        <p:nvSpPr>
          <p:cNvPr id="7" name="TextBox 6"/>
          <p:cNvSpPr txBox="1"/>
          <p:nvPr/>
        </p:nvSpPr>
        <p:spPr>
          <a:xfrm>
            <a:off x="1481328" y="594360"/>
            <a:ext cx="8213088" cy="252377"/>
          </a:xfrm>
          <a:prstGeom prst="rect">
            <a:avLst/>
          </a:prstGeom>
          <a:noFill/>
        </p:spPr>
        <p:txBody>
          <a:bodyPr wrap="square" lIns="36576" tIns="18288" rIns="36576" bIns="18288" anchor="t">
            <a:spAutoFit/>
          </a:bodyPr>
          <a:lstStyle/>
          <a:p>
            <a:pPr algn="l"/>
            <a:r>
              <a:rPr sz="1400" b="0" dirty="0">
                <a:solidFill>
                  <a:srgbClr val="362B24"/>
                </a:solidFill>
                <a:latin typeface="Aptos"/>
              </a:rPr>
              <a:t>We </a:t>
            </a:r>
            <a:r>
              <a:rPr sz="1400" b="0" dirty="0" err="1">
                <a:solidFill>
                  <a:srgbClr val="362B24"/>
                </a:solidFill>
                <a:latin typeface="Aptos"/>
              </a:rPr>
              <a:t>practise</a:t>
            </a:r>
            <a:r>
              <a:rPr sz="1400" b="0" dirty="0">
                <a:solidFill>
                  <a:srgbClr val="362B24"/>
                </a:solidFill>
                <a:latin typeface="Aptos"/>
              </a:rPr>
              <a:t> practical skills that help us become more independent, responsible and ready for everyday life</a:t>
            </a:r>
            <a:r>
              <a:rPr sz="880" b="0" dirty="0">
                <a:solidFill>
                  <a:srgbClr val="362B24"/>
                </a:solidFill>
                <a:latin typeface="Aptos"/>
              </a:rPr>
              <a:t>.</a:t>
            </a: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24</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2643987"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2790291"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2881731"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can use a map to find my way.</a:t>
            </a:r>
          </a:p>
        </p:txBody>
      </p:sp>
      <p:sp>
        <p:nvSpPr>
          <p:cNvPr id="20" name="TextBox 19"/>
          <p:cNvSpPr txBox="1"/>
          <p:nvPr/>
        </p:nvSpPr>
        <p:spPr>
          <a:xfrm>
            <a:off x="2881731"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am </a:t>
            </a:r>
            <a:r>
              <a:rPr sz="1400" b="0" dirty="0" err="1">
                <a:solidFill>
                  <a:srgbClr val="362B24"/>
                </a:solidFill>
                <a:latin typeface="Aptos"/>
              </a:rPr>
              <a:t>practising</a:t>
            </a:r>
            <a:r>
              <a:rPr sz="1400" b="0" dirty="0">
                <a:solidFill>
                  <a:srgbClr val="362B24"/>
                </a:solidFill>
                <a:latin typeface="Aptos"/>
              </a:rPr>
              <a:t> a skill that helps me grow in confidence and independence</a:t>
            </a:r>
            <a:r>
              <a:rPr sz="960" b="0" dirty="0">
                <a:solidFill>
                  <a:srgbClr val="362B24"/>
                </a:solidFill>
                <a:latin typeface="Aptos"/>
              </a:rPr>
              <a:t>.</a:t>
            </a:r>
          </a:p>
        </p:txBody>
      </p:sp>
      <p:sp>
        <p:nvSpPr>
          <p:cNvPr id="21" name="Rounded Rectangle 20"/>
          <p:cNvSpPr/>
          <p:nvPr/>
        </p:nvSpPr>
        <p:spPr>
          <a:xfrm>
            <a:off x="3009747"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2945739"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2945739"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24" name="Rounded Rectangle 23"/>
          <p:cNvSpPr/>
          <p:nvPr/>
        </p:nvSpPr>
        <p:spPr>
          <a:xfrm>
            <a:off x="6393027"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ounded Rectangle 24"/>
          <p:cNvSpPr/>
          <p:nvPr/>
        </p:nvSpPr>
        <p:spPr>
          <a:xfrm>
            <a:off x="6539331"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6630771"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grown a plant and used gardening equipment safely.</a:t>
            </a:r>
          </a:p>
        </p:txBody>
      </p:sp>
      <p:sp>
        <p:nvSpPr>
          <p:cNvPr id="27" name="TextBox 26"/>
          <p:cNvSpPr txBox="1"/>
          <p:nvPr/>
        </p:nvSpPr>
        <p:spPr>
          <a:xfrm>
            <a:off x="6630771"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am </a:t>
            </a:r>
            <a:r>
              <a:rPr sz="1400" b="0" dirty="0" err="1">
                <a:solidFill>
                  <a:srgbClr val="362B24"/>
                </a:solidFill>
                <a:latin typeface="Aptos"/>
              </a:rPr>
              <a:t>practising</a:t>
            </a:r>
            <a:r>
              <a:rPr sz="1400" b="0" dirty="0">
                <a:solidFill>
                  <a:srgbClr val="362B24"/>
                </a:solidFill>
                <a:latin typeface="Aptos"/>
              </a:rPr>
              <a:t> a skill that helps me grow in confidence and independence.</a:t>
            </a:r>
          </a:p>
        </p:txBody>
      </p:sp>
      <p:sp>
        <p:nvSpPr>
          <p:cNvPr id="28" name="Rounded Rectangle 27"/>
          <p:cNvSpPr/>
          <p:nvPr/>
        </p:nvSpPr>
        <p:spPr>
          <a:xfrm>
            <a:off x="6758787"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ounded Rectangle 28"/>
          <p:cNvSpPr/>
          <p:nvPr/>
        </p:nvSpPr>
        <p:spPr>
          <a:xfrm>
            <a:off x="6694779"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6694779"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Celebrating our passport journey</a:t>
            </a:r>
          </a:p>
        </p:txBody>
      </p:sp>
      <p:sp>
        <p:nvSpPr>
          <p:cNvPr id="7" name="TextBox 6"/>
          <p:cNvSpPr txBox="1"/>
          <p:nvPr/>
        </p:nvSpPr>
        <p:spPr>
          <a:xfrm>
            <a:off x="1481328" y="594360"/>
            <a:ext cx="7726679" cy="310896"/>
          </a:xfrm>
          <a:prstGeom prst="rect">
            <a:avLst/>
          </a:prstGeom>
          <a:noFill/>
        </p:spPr>
        <p:txBody>
          <a:bodyPr wrap="square" lIns="36576" tIns="18288" rIns="36576" bIns="18288" anchor="t">
            <a:spAutoFit/>
          </a:bodyPr>
          <a:lstStyle/>
          <a:p>
            <a:pPr algn="l"/>
            <a:endParaRP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25</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932688"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1078992"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1170432"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A proud moment</a:t>
            </a:r>
          </a:p>
        </p:txBody>
      </p:sp>
      <p:sp>
        <p:nvSpPr>
          <p:cNvPr id="20" name="TextBox 19"/>
          <p:cNvSpPr txBox="1"/>
          <p:nvPr/>
        </p:nvSpPr>
        <p:spPr>
          <a:xfrm>
            <a:off x="1170432"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am </a:t>
            </a:r>
            <a:r>
              <a:rPr sz="1400" b="0" dirty="0" err="1">
                <a:solidFill>
                  <a:srgbClr val="362B24"/>
                </a:solidFill>
                <a:latin typeface="Aptos"/>
              </a:rPr>
              <a:t>practising</a:t>
            </a:r>
            <a:r>
              <a:rPr sz="1400" b="0" dirty="0">
                <a:solidFill>
                  <a:srgbClr val="362B24"/>
                </a:solidFill>
                <a:latin typeface="Aptos"/>
              </a:rPr>
              <a:t> a skill that helps me grow in confidence and independence.</a:t>
            </a:r>
          </a:p>
        </p:txBody>
      </p:sp>
      <p:sp>
        <p:nvSpPr>
          <p:cNvPr id="21" name="Rounded Rectangle 20"/>
          <p:cNvSpPr/>
          <p:nvPr/>
        </p:nvSpPr>
        <p:spPr>
          <a:xfrm>
            <a:off x="1298448"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1234440"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1234440"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24" name="Rounded Rectangle 23"/>
          <p:cNvSpPr/>
          <p:nvPr/>
        </p:nvSpPr>
        <p:spPr>
          <a:xfrm>
            <a:off x="4517136"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ounded Rectangle 24"/>
          <p:cNvSpPr/>
          <p:nvPr/>
        </p:nvSpPr>
        <p:spPr>
          <a:xfrm>
            <a:off x="4663440"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4754880"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A new skill</a:t>
            </a:r>
          </a:p>
        </p:txBody>
      </p:sp>
      <p:sp>
        <p:nvSpPr>
          <p:cNvPr id="27" name="TextBox 26"/>
          <p:cNvSpPr txBox="1"/>
          <p:nvPr/>
        </p:nvSpPr>
        <p:spPr>
          <a:xfrm>
            <a:off x="4754880"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am </a:t>
            </a:r>
            <a:r>
              <a:rPr sz="1400" b="0" dirty="0" err="1">
                <a:solidFill>
                  <a:srgbClr val="362B24"/>
                </a:solidFill>
                <a:latin typeface="Aptos"/>
              </a:rPr>
              <a:t>practising</a:t>
            </a:r>
            <a:r>
              <a:rPr sz="1400" b="0" dirty="0">
                <a:solidFill>
                  <a:srgbClr val="362B24"/>
                </a:solidFill>
                <a:latin typeface="Aptos"/>
              </a:rPr>
              <a:t> a skill that helps me grow in confidence and independence.</a:t>
            </a:r>
          </a:p>
        </p:txBody>
      </p:sp>
      <p:sp>
        <p:nvSpPr>
          <p:cNvPr id="28" name="Rounded Rectangle 27"/>
          <p:cNvSpPr/>
          <p:nvPr/>
        </p:nvSpPr>
        <p:spPr>
          <a:xfrm>
            <a:off x="4882896"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ounded Rectangle 28"/>
          <p:cNvSpPr/>
          <p:nvPr/>
        </p:nvSpPr>
        <p:spPr>
          <a:xfrm>
            <a:off x="4818888"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4818888"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31" name="Rounded Rectangle 30"/>
          <p:cNvSpPr/>
          <p:nvPr/>
        </p:nvSpPr>
        <p:spPr>
          <a:xfrm>
            <a:off x="8101583"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ounded Rectangle 31"/>
          <p:cNvSpPr/>
          <p:nvPr/>
        </p:nvSpPr>
        <p:spPr>
          <a:xfrm>
            <a:off x="8247888"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8339327"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A way we helped</a:t>
            </a:r>
          </a:p>
        </p:txBody>
      </p:sp>
      <p:sp>
        <p:nvSpPr>
          <p:cNvPr id="34" name="TextBox 33"/>
          <p:cNvSpPr txBox="1"/>
          <p:nvPr/>
        </p:nvSpPr>
        <p:spPr>
          <a:xfrm>
            <a:off x="8339327"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am </a:t>
            </a:r>
            <a:r>
              <a:rPr sz="1400" b="0" dirty="0" err="1">
                <a:solidFill>
                  <a:srgbClr val="362B24"/>
                </a:solidFill>
                <a:latin typeface="Aptos"/>
              </a:rPr>
              <a:t>practising</a:t>
            </a:r>
            <a:r>
              <a:rPr sz="1400" b="0" dirty="0">
                <a:solidFill>
                  <a:srgbClr val="362B24"/>
                </a:solidFill>
                <a:latin typeface="Aptos"/>
              </a:rPr>
              <a:t> a skill that helps me grow in confidence and independence.</a:t>
            </a:r>
          </a:p>
        </p:txBody>
      </p:sp>
      <p:sp>
        <p:nvSpPr>
          <p:cNvPr id="35" name="Rounded Rectangle 34"/>
          <p:cNvSpPr/>
          <p:nvPr/>
        </p:nvSpPr>
        <p:spPr>
          <a:xfrm>
            <a:off x="8467344"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Rounded Rectangle 35"/>
          <p:cNvSpPr/>
          <p:nvPr/>
        </p:nvSpPr>
        <p:spPr>
          <a:xfrm>
            <a:off x="8403336"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36"/>
          <p:cNvSpPr txBox="1"/>
          <p:nvPr/>
        </p:nvSpPr>
        <p:spPr>
          <a:xfrm>
            <a:off x="8403336"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Ambition for the future</a:t>
            </a:r>
          </a:p>
        </p:txBody>
      </p:sp>
      <p:sp>
        <p:nvSpPr>
          <p:cNvPr id="7" name="TextBox 6"/>
          <p:cNvSpPr txBox="1"/>
          <p:nvPr/>
        </p:nvSpPr>
        <p:spPr>
          <a:xfrm>
            <a:off x="1481328" y="594360"/>
            <a:ext cx="8310742" cy="252377"/>
          </a:xfrm>
          <a:prstGeom prst="rect">
            <a:avLst/>
          </a:prstGeom>
          <a:noFill/>
        </p:spPr>
        <p:txBody>
          <a:bodyPr wrap="square" lIns="36576" tIns="18288" rIns="36576" bIns="18288" anchor="t">
            <a:spAutoFit/>
          </a:bodyPr>
          <a:lstStyle/>
          <a:p>
            <a:pPr algn="l"/>
            <a:r>
              <a:rPr sz="1400" b="0" dirty="0">
                <a:solidFill>
                  <a:srgbClr val="362B24"/>
                </a:solidFill>
                <a:latin typeface="Aptos"/>
              </a:rPr>
              <a:t>We build confidence for our next steps, learn about choices, set goals and keep trying when learning feels tricky</a:t>
            </a:r>
            <a:r>
              <a:rPr sz="880" b="0" dirty="0">
                <a:solidFill>
                  <a:srgbClr val="362B24"/>
                </a:solidFill>
                <a:latin typeface="Aptos"/>
              </a:rPr>
              <a:t>.</a:t>
            </a: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2</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932688"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1078992"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1170432"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can make sensible choices about what to spend and what to save.</a:t>
            </a:r>
          </a:p>
        </p:txBody>
      </p:sp>
      <p:sp>
        <p:nvSpPr>
          <p:cNvPr id="20" name="TextBox 19"/>
          <p:cNvSpPr txBox="1"/>
          <p:nvPr/>
        </p:nvSpPr>
        <p:spPr>
          <a:xfrm>
            <a:off x="1170432"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can think carefully before spending money and make sensible choices.</a:t>
            </a:r>
          </a:p>
        </p:txBody>
      </p:sp>
      <p:sp>
        <p:nvSpPr>
          <p:cNvPr id="21" name="Rounded Rectangle 20"/>
          <p:cNvSpPr/>
          <p:nvPr/>
        </p:nvSpPr>
        <p:spPr>
          <a:xfrm>
            <a:off x="1298448"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1234440"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1234440"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24" name="Rounded Rectangle 23"/>
          <p:cNvSpPr/>
          <p:nvPr/>
        </p:nvSpPr>
        <p:spPr>
          <a:xfrm>
            <a:off x="4517136"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ounded Rectangle 24"/>
          <p:cNvSpPr/>
          <p:nvPr/>
        </p:nvSpPr>
        <p:spPr>
          <a:xfrm>
            <a:off x="4663440"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4754880"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can take the lead within a team.</a:t>
            </a:r>
          </a:p>
        </p:txBody>
      </p:sp>
      <p:sp>
        <p:nvSpPr>
          <p:cNvPr id="27" name="TextBox 26"/>
          <p:cNvSpPr txBox="1"/>
          <p:nvPr/>
        </p:nvSpPr>
        <p:spPr>
          <a:xfrm>
            <a:off x="4754880"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am </a:t>
            </a:r>
            <a:r>
              <a:rPr sz="1400" b="0" dirty="0" err="1">
                <a:solidFill>
                  <a:srgbClr val="362B24"/>
                </a:solidFill>
                <a:latin typeface="Aptos"/>
              </a:rPr>
              <a:t>practising</a:t>
            </a:r>
            <a:r>
              <a:rPr sz="1400" b="0" dirty="0">
                <a:solidFill>
                  <a:srgbClr val="362B24"/>
                </a:solidFill>
                <a:latin typeface="Aptos"/>
              </a:rPr>
              <a:t> a skill that helps me grow in confidence and independence.</a:t>
            </a:r>
          </a:p>
        </p:txBody>
      </p:sp>
      <p:sp>
        <p:nvSpPr>
          <p:cNvPr id="28" name="Rounded Rectangle 27"/>
          <p:cNvSpPr/>
          <p:nvPr/>
        </p:nvSpPr>
        <p:spPr>
          <a:xfrm>
            <a:off x="4882896"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ounded Rectangle 28"/>
          <p:cNvSpPr/>
          <p:nvPr/>
        </p:nvSpPr>
        <p:spPr>
          <a:xfrm>
            <a:off x="4818888"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4818888"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31" name="Rounded Rectangle 30"/>
          <p:cNvSpPr/>
          <p:nvPr/>
        </p:nvSpPr>
        <p:spPr>
          <a:xfrm>
            <a:off x="8101583"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ounded Rectangle 31"/>
          <p:cNvSpPr/>
          <p:nvPr/>
        </p:nvSpPr>
        <p:spPr>
          <a:xfrm>
            <a:off x="8247888"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8339327"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can share my views with my team.</a:t>
            </a:r>
          </a:p>
        </p:txBody>
      </p:sp>
      <p:sp>
        <p:nvSpPr>
          <p:cNvPr id="34" name="TextBox 33"/>
          <p:cNvSpPr txBox="1"/>
          <p:nvPr/>
        </p:nvSpPr>
        <p:spPr>
          <a:xfrm>
            <a:off x="8339327"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am </a:t>
            </a:r>
            <a:r>
              <a:rPr sz="1400" b="0" dirty="0" err="1">
                <a:solidFill>
                  <a:srgbClr val="362B24"/>
                </a:solidFill>
                <a:latin typeface="Aptos"/>
              </a:rPr>
              <a:t>practising</a:t>
            </a:r>
            <a:r>
              <a:rPr sz="1400" b="0" dirty="0">
                <a:solidFill>
                  <a:srgbClr val="362B24"/>
                </a:solidFill>
                <a:latin typeface="Aptos"/>
              </a:rPr>
              <a:t> a skill that helps me grow in confidence and independence.</a:t>
            </a:r>
          </a:p>
        </p:txBody>
      </p:sp>
      <p:sp>
        <p:nvSpPr>
          <p:cNvPr id="35" name="Rounded Rectangle 34"/>
          <p:cNvSpPr/>
          <p:nvPr/>
        </p:nvSpPr>
        <p:spPr>
          <a:xfrm>
            <a:off x="8467344"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Rounded Rectangle 35"/>
          <p:cNvSpPr/>
          <p:nvPr/>
        </p:nvSpPr>
        <p:spPr>
          <a:xfrm>
            <a:off x="8403336"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36"/>
          <p:cNvSpPr txBox="1"/>
          <p:nvPr/>
        </p:nvSpPr>
        <p:spPr>
          <a:xfrm>
            <a:off x="8403336"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Ambition for the future</a:t>
            </a:r>
          </a:p>
        </p:txBody>
      </p:sp>
      <p:sp>
        <p:nvSpPr>
          <p:cNvPr id="7" name="TextBox 6"/>
          <p:cNvSpPr txBox="1"/>
          <p:nvPr/>
        </p:nvSpPr>
        <p:spPr>
          <a:xfrm>
            <a:off x="1481328" y="594360"/>
            <a:ext cx="8319620" cy="252377"/>
          </a:xfrm>
          <a:prstGeom prst="rect">
            <a:avLst/>
          </a:prstGeom>
          <a:noFill/>
        </p:spPr>
        <p:txBody>
          <a:bodyPr wrap="square" lIns="36576" tIns="18288" rIns="36576" bIns="18288" anchor="t">
            <a:spAutoFit/>
          </a:bodyPr>
          <a:lstStyle/>
          <a:p>
            <a:pPr algn="l"/>
            <a:r>
              <a:rPr sz="1400" b="0" dirty="0">
                <a:solidFill>
                  <a:srgbClr val="362B24"/>
                </a:solidFill>
                <a:latin typeface="Aptos"/>
              </a:rPr>
              <a:t>We build confidence for our next steps, learn about choices, set goals and keep trying when learning feels tricky</a:t>
            </a:r>
            <a:r>
              <a:rPr sz="880" b="0" dirty="0">
                <a:solidFill>
                  <a:srgbClr val="362B24"/>
                </a:solidFill>
                <a:latin typeface="Aptos"/>
              </a:rPr>
              <a:t>.</a:t>
            </a: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3</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932688"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1078992"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1170432"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know what British values are and give examples of them in school.</a:t>
            </a:r>
          </a:p>
        </p:txBody>
      </p:sp>
      <p:sp>
        <p:nvSpPr>
          <p:cNvPr id="20" name="TextBox 19"/>
          <p:cNvSpPr txBox="1"/>
          <p:nvPr/>
        </p:nvSpPr>
        <p:spPr>
          <a:xfrm>
            <a:off x="1170432"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understand the values that help people live and learn together.</a:t>
            </a:r>
          </a:p>
        </p:txBody>
      </p:sp>
      <p:sp>
        <p:nvSpPr>
          <p:cNvPr id="21" name="Rounded Rectangle 20"/>
          <p:cNvSpPr/>
          <p:nvPr/>
        </p:nvSpPr>
        <p:spPr>
          <a:xfrm>
            <a:off x="1298448"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1234440"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1234440"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24" name="Rounded Rectangle 23"/>
          <p:cNvSpPr/>
          <p:nvPr/>
        </p:nvSpPr>
        <p:spPr>
          <a:xfrm>
            <a:off x="4517136"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ounded Rectangle 24"/>
          <p:cNvSpPr/>
          <p:nvPr/>
        </p:nvSpPr>
        <p:spPr>
          <a:xfrm>
            <a:off x="4663440"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4754880"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understand discrimination is against the law.</a:t>
            </a:r>
          </a:p>
        </p:txBody>
      </p:sp>
      <p:sp>
        <p:nvSpPr>
          <p:cNvPr id="27" name="TextBox 26"/>
          <p:cNvSpPr txBox="1"/>
          <p:nvPr/>
        </p:nvSpPr>
        <p:spPr>
          <a:xfrm>
            <a:off x="4754880"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am </a:t>
            </a:r>
            <a:r>
              <a:rPr sz="1400" b="0" dirty="0" err="1">
                <a:solidFill>
                  <a:srgbClr val="362B24"/>
                </a:solidFill>
                <a:latin typeface="Aptos"/>
              </a:rPr>
              <a:t>practising</a:t>
            </a:r>
            <a:r>
              <a:rPr sz="1400" b="0" dirty="0">
                <a:solidFill>
                  <a:srgbClr val="362B24"/>
                </a:solidFill>
                <a:latin typeface="Aptos"/>
              </a:rPr>
              <a:t> a skill that helps me grow in confidence and independence</a:t>
            </a:r>
            <a:r>
              <a:rPr sz="960" b="0" dirty="0">
                <a:solidFill>
                  <a:srgbClr val="362B24"/>
                </a:solidFill>
                <a:latin typeface="Aptos"/>
              </a:rPr>
              <a:t>.</a:t>
            </a:r>
          </a:p>
        </p:txBody>
      </p:sp>
      <p:sp>
        <p:nvSpPr>
          <p:cNvPr id="28" name="Rounded Rectangle 27"/>
          <p:cNvSpPr/>
          <p:nvPr/>
        </p:nvSpPr>
        <p:spPr>
          <a:xfrm>
            <a:off x="4882896"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ounded Rectangle 28"/>
          <p:cNvSpPr/>
          <p:nvPr/>
        </p:nvSpPr>
        <p:spPr>
          <a:xfrm>
            <a:off x="4818888"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4818888"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31" name="Rounded Rectangle 30"/>
          <p:cNvSpPr/>
          <p:nvPr/>
        </p:nvSpPr>
        <p:spPr>
          <a:xfrm>
            <a:off x="8101583"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ounded Rectangle 31"/>
          <p:cNvSpPr/>
          <p:nvPr/>
        </p:nvSpPr>
        <p:spPr>
          <a:xfrm>
            <a:off x="8247888"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8339327"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don’t give up when things are difficult.</a:t>
            </a:r>
          </a:p>
        </p:txBody>
      </p:sp>
      <p:sp>
        <p:nvSpPr>
          <p:cNvPr id="34" name="TextBox 33"/>
          <p:cNvSpPr txBox="1"/>
          <p:nvPr/>
        </p:nvSpPr>
        <p:spPr>
          <a:xfrm>
            <a:off x="8339327"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keep going and try different ways when things feel hard</a:t>
            </a:r>
            <a:r>
              <a:rPr sz="960" b="0" dirty="0">
                <a:solidFill>
                  <a:srgbClr val="362B24"/>
                </a:solidFill>
                <a:latin typeface="Aptos"/>
              </a:rPr>
              <a:t>.</a:t>
            </a:r>
          </a:p>
        </p:txBody>
      </p:sp>
      <p:sp>
        <p:nvSpPr>
          <p:cNvPr id="35" name="Rounded Rectangle 34"/>
          <p:cNvSpPr/>
          <p:nvPr/>
        </p:nvSpPr>
        <p:spPr>
          <a:xfrm>
            <a:off x="8467344"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Rounded Rectangle 35"/>
          <p:cNvSpPr/>
          <p:nvPr/>
        </p:nvSpPr>
        <p:spPr>
          <a:xfrm>
            <a:off x="8403336"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36"/>
          <p:cNvSpPr txBox="1"/>
          <p:nvPr/>
        </p:nvSpPr>
        <p:spPr>
          <a:xfrm>
            <a:off x="8403336"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Ambition for the future</a:t>
            </a:r>
          </a:p>
        </p:txBody>
      </p:sp>
      <p:sp>
        <p:nvSpPr>
          <p:cNvPr id="7" name="TextBox 6"/>
          <p:cNvSpPr txBox="1"/>
          <p:nvPr/>
        </p:nvSpPr>
        <p:spPr>
          <a:xfrm>
            <a:off x="1481328" y="594360"/>
            <a:ext cx="8394192" cy="252377"/>
          </a:xfrm>
          <a:prstGeom prst="rect">
            <a:avLst/>
          </a:prstGeom>
          <a:noFill/>
        </p:spPr>
        <p:txBody>
          <a:bodyPr wrap="square" lIns="36576" tIns="18288" rIns="36576" bIns="18288" anchor="t">
            <a:spAutoFit/>
          </a:bodyPr>
          <a:lstStyle/>
          <a:p>
            <a:pPr algn="l"/>
            <a:r>
              <a:rPr sz="1400" b="0" dirty="0">
                <a:solidFill>
                  <a:srgbClr val="362B24"/>
                </a:solidFill>
                <a:latin typeface="Aptos"/>
              </a:rPr>
              <a:t>We build confidence for our next steps, learn about choices, set goals and keep trying when learning feels tricky</a:t>
            </a:r>
            <a:r>
              <a:rPr sz="880" b="0" dirty="0">
                <a:solidFill>
                  <a:srgbClr val="362B24"/>
                </a:solidFill>
                <a:latin typeface="Aptos"/>
              </a:rPr>
              <a:t>.</a:t>
            </a: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4</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4518507"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4664811"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4756251"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set a goal and identify the steps necessary to achieve it.</a:t>
            </a:r>
          </a:p>
        </p:txBody>
      </p:sp>
      <p:sp>
        <p:nvSpPr>
          <p:cNvPr id="20" name="TextBox 19"/>
          <p:cNvSpPr txBox="1"/>
          <p:nvPr/>
        </p:nvSpPr>
        <p:spPr>
          <a:xfrm>
            <a:off x="4756251"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choose something to improve and work towards it step by step.</a:t>
            </a:r>
          </a:p>
        </p:txBody>
      </p:sp>
      <p:sp>
        <p:nvSpPr>
          <p:cNvPr id="21" name="Rounded Rectangle 20"/>
          <p:cNvSpPr/>
          <p:nvPr/>
        </p:nvSpPr>
        <p:spPr>
          <a:xfrm>
            <a:off x="4884267"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4820259"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4820259"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Courageous Advocacy</a:t>
            </a:r>
          </a:p>
        </p:txBody>
      </p:sp>
      <p:sp>
        <p:nvSpPr>
          <p:cNvPr id="7" name="TextBox 6"/>
          <p:cNvSpPr txBox="1"/>
          <p:nvPr/>
        </p:nvSpPr>
        <p:spPr>
          <a:xfrm>
            <a:off x="1481328" y="594360"/>
            <a:ext cx="8266354" cy="252377"/>
          </a:xfrm>
          <a:prstGeom prst="rect">
            <a:avLst/>
          </a:prstGeom>
          <a:noFill/>
        </p:spPr>
        <p:txBody>
          <a:bodyPr wrap="square" lIns="36576" tIns="18288" rIns="36576" bIns="18288" anchor="t">
            <a:spAutoFit/>
          </a:bodyPr>
          <a:lstStyle/>
          <a:p>
            <a:pPr algn="l"/>
            <a:r>
              <a:rPr sz="1400" b="0" dirty="0">
                <a:solidFill>
                  <a:srgbClr val="362B24"/>
                </a:solidFill>
                <a:latin typeface="Aptos"/>
              </a:rPr>
              <a:t>We use our voices and actions to make positive choices for our school, our community and the wider world</a:t>
            </a:r>
            <a:r>
              <a:rPr sz="880" b="0" dirty="0">
                <a:solidFill>
                  <a:srgbClr val="362B24"/>
                </a:solidFill>
                <a:latin typeface="Aptos"/>
              </a:rPr>
              <a:t>.</a:t>
            </a: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5</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932688"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1078992"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1170432"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practise empathy in my relationships.</a:t>
            </a:r>
          </a:p>
        </p:txBody>
      </p:sp>
      <p:sp>
        <p:nvSpPr>
          <p:cNvPr id="20" name="TextBox 19"/>
          <p:cNvSpPr txBox="1"/>
          <p:nvPr/>
        </p:nvSpPr>
        <p:spPr>
          <a:xfrm>
            <a:off x="1170432"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am </a:t>
            </a:r>
            <a:r>
              <a:rPr sz="1400" b="0" dirty="0" err="1">
                <a:solidFill>
                  <a:srgbClr val="362B24"/>
                </a:solidFill>
                <a:latin typeface="Aptos"/>
              </a:rPr>
              <a:t>practising</a:t>
            </a:r>
            <a:r>
              <a:rPr sz="1400" b="0" dirty="0">
                <a:solidFill>
                  <a:srgbClr val="362B24"/>
                </a:solidFill>
                <a:latin typeface="Aptos"/>
              </a:rPr>
              <a:t> a skill that helps me grow in confidence and independence.</a:t>
            </a:r>
          </a:p>
        </p:txBody>
      </p:sp>
      <p:sp>
        <p:nvSpPr>
          <p:cNvPr id="21" name="Rounded Rectangle 20"/>
          <p:cNvSpPr/>
          <p:nvPr/>
        </p:nvSpPr>
        <p:spPr>
          <a:xfrm>
            <a:off x="1298448"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1234440"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1234440"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24" name="Rounded Rectangle 23"/>
          <p:cNvSpPr/>
          <p:nvPr/>
        </p:nvSpPr>
        <p:spPr>
          <a:xfrm>
            <a:off x="4517136"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ounded Rectangle 24"/>
          <p:cNvSpPr/>
          <p:nvPr/>
        </p:nvSpPr>
        <p:spPr>
          <a:xfrm>
            <a:off x="4663440"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4754880"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look after wildlife in the school and the local community.</a:t>
            </a:r>
          </a:p>
        </p:txBody>
      </p:sp>
      <p:sp>
        <p:nvSpPr>
          <p:cNvPr id="27" name="TextBox 26"/>
          <p:cNvSpPr txBox="1"/>
          <p:nvPr/>
        </p:nvSpPr>
        <p:spPr>
          <a:xfrm>
            <a:off x="4754880"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think about ways to help the people and places near us.</a:t>
            </a:r>
          </a:p>
        </p:txBody>
      </p:sp>
      <p:sp>
        <p:nvSpPr>
          <p:cNvPr id="28" name="Rounded Rectangle 27"/>
          <p:cNvSpPr/>
          <p:nvPr/>
        </p:nvSpPr>
        <p:spPr>
          <a:xfrm>
            <a:off x="4882896"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ounded Rectangle 28"/>
          <p:cNvSpPr/>
          <p:nvPr/>
        </p:nvSpPr>
        <p:spPr>
          <a:xfrm>
            <a:off x="4818888"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4818888"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31" name="Rounded Rectangle 30"/>
          <p:cNvSpPr/>
          <p:nvPr/>
        </p:nvSpPr>
        <p:spPr>
          <a:xfrm>
            <a:off x="8101583"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ounded Rectangle 31"/>
          <p:cNvSpPr/>
          <p:nvPr/>
        </p:nvSpPr>
        <p:spPr>
          <a:xfrm>
            <a:off x="8247888"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8339327"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play my part in protecting the environment in everyday life.</a:t>
            </a:r>
          </a:p>
        </p:txBody>
      </p:sp>
      <p:sp>
        <p:nvSpPr>
          <p:cNvPr id="34" name="TextBox 33"/>
          <p:cNvSpPr txBox="1"/>
          <p:nvPr/>
        </p:nvSpPr>
        <p:spPr>
          <a:xfrm>
            <a:off x="8339327"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make everyday choices that help look after our planet.</a:t>
            </a:r>
          </a:p>
        </p:txBody>
      </p:sp>
      <p:sp>
        <p:nvSpPr>
          <p:cNvPr id="35" name="Rounded Rectangle 34"/>
          <p:cNvSpPr/>
          <p:nvPr/>
        </p:nvSpPr>
        <p:spPr>
          <a:xfrm>
            <a:off x="8467344"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Rounded Rectangle 35"/>
          <p:cNvSpPr/>
          <p:nvPr/>
        </p:nvSpPr>
        <p:spPr>
          <a:xfrm>
            <a:off x="8403336"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36"/>
          <p:cNvSpPr txBox="1"/>
          <p:nvPr/>
        </p:nvSpPr>
        <p:spPr>
          <a:xfrm>
            <a:off x="8403336"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Courageous Advocacy</a:t>
            </a:r>
          </a:p>
        </p:txBody>
      </p:sp>
      <p:sp>
        <p:nvSpPr>
          <p:cNvPr id="7" name="TextBox 6"/>
          <p:cNvSpPr txBox="1"/>
          <p:nvPr/>
        </p:nvSpPr>
        <p:spPr>
          <a:xfrm>
            <a:off x="1481328" y="594360"/>
            <a:ext cx="8000023" cy="252377"/>
          </a:xfrm>
          <a:prstGeom prst="rect">
            <a:avLst/>
          </a:prstGeom>
          <a:noFill/>
        </p:spPr>
        <p:txBody>
          <a:bodyPr wrap="square" lIns="36576" tIns="18288" rIns="36576" bIns="18288" anchor="t">
            <a:spAutoFit/>
          </a:bodyPr>
          <a:lstStyle/>
          <a:p>
            <a:pPr algn="l"/>
            <a:r>
              <a:rPr sz="1400" b="0" dirty="0">
                <a:solidFill>
                  <a:srgbClr val="362B24"/>
                </a:solidFill>
                <a:latin typeface="Aptos"/>
              </a:rPr>
              <a:t>We use our voices and actions to make positive choices for our school, our community and the wider world</a:t>
            </a:r>
            <a:r>
              <a:rPr sz="880" b="0" dirty="0">
                <a:solidFill>
                  <a:srgbClr val="362B24"/>
                </a:solidFill>
                <a:latin typeface="Aptos"/>
              </a:rPr>
              <a:t>.</a:t>
            </a: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6</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932688"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1078992"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1170432"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make a positive contribution to the school community.</a:t>
            </a:r>
          </a:p>
        </p:txBody>
      </p:sp>
      <p:sp>
        <p:nvSpPr>
          <p:cNvPr id="20" name="TextBox 19"/>
          <p:cNvSpPr txBox="1"/>
          <p:nvPr/>
        </p:nvSpPr>
        <p:spPr>
          <a:xfrm>
            <a:off x="1170432"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help make our school a better place for everyone.</a:t>
            </a:r>
          </a:p>
        </p:txBody>
      </p:sp>
      <p:sp>
        <p:nvSpPr>
          <p:cNvPr id="21" name="Rounded Rectangle 20"/>
          <p:cNvSpPr/>
          <p:nvPr/>
        </p:nvSpPr>
        <p:spPr>
          <a:xfrm>
            <a:off x="1298448"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1234440"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1234440"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24" name="Rounded Rectangle 23"/>
          <p:cNvSpPr/>
          <p:nvPr/>
        </p:nvSpPr>
        <p:spPr>
          <a:xfrm>
            <a:off x="4517136"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ounded Rectangle 24"/>
          <p:cNvSpPr/>
          <p:nvPr/>
        </p:nvSpPr>
        <p:spPr>
          <a:xfrm>
            <a:off x="4663440"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4754880"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make a positive contribution to the local community.</a:t>
            </a:r>
          </a:p>
        </p:txBody>
      </p:sp>
      <p:sp>
        <p:nvSpPr>
          <p:cNvPr id="27" name="TextBox 26"/>
          <p:cNvSpPr txBox="1"/>
          <p:nvPr/>
        </p:nvSpPr>
        <p:spPr>
          <a:xfrm>
            <a:off x="4754880"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think about ways to help the people and places near us.</a:t>
            </a:r>
          </a:p>
        </p:txBody>
      </p:sp>
      <p:sp>
        <p:nvSpPr>
          <p:cNvPr id="28" name="Rounded Rectangle 27"/>
          <p:cNvSpPr/>
          <p:nvPr/>
        </p:nvSpPr>
        <p:spPr>
          <a:xfrm>
            <a:off x="4882896"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ounded Rectangle 28"/>
          <p:cNvSpPr/>
          <p:nvPr/>
        </p:nvSpPr>
        <p:spPr>
          <a:xfrm>
            <a:off x="4818888"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4818888"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31" name="Rounded Rectangle 30"/>
          <p:cNvSpPr/>
          <p:nvPr/>
        </p:nvSpPr>
        <p:spPr>
          <a:xfrm>
            <a:off x="8101583"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ounded Rectangle 31"/>
          <p:cNvSpPr/>
          <p:nvPr/>
        </p:nvSpPr>
        <p:spPr>
          <a:xfrm>
            <a:off x="8247888"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8339327"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make a positive contribution to the global community.</a:t>
            </a:r>
          </a:p>
        </p:txBody>
      </p:sp>
      <p:sp>
        <p:nvSpPr>
          <p:cNvPr id="34" name="TextBox 33"/>
          <p:cNvSpPr txBox="1"/>
          <p:nvPr/>
        </p:nvSpPr>
        <p:spPr>
          <a:xfrm>
            <a:off x="8339327"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can understand that my choices can affect people and places around the world.</a:t>
            </a:r>
          </a:p>
        </p:txBody>
      </p:sp>
      <p:sp>
        <p:nvSpPr>
          <p:cNvPr id="35" name="Rounded Rectangle 34"/>
          <p:cNvSpPr/>
          <p:nvPr/>
        </p:nvSpPr>
        <p:spPr>
          <a:xfrm>
            <a:off x="8467344"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Rounded Rectangle 35"/>
          <p:cNvSpPr/>
          <p:nvPr/>
        </p:nvSpPr>
        <p:spPr>
          <a:xfrm>
            <a:off x="8403336"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36"/>
          <p:cNvSpPr txBox="1"/>
          <p:nvPr/>
        </p:nvSpPr>
        <p:spPr>
          <a:xfrm>
            <a:off x="8403336"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Courageous Advocacy</a:t>
            </a:r>
          </a:p>
        </p:txBody>
      </p:sp>
      <p:sp>
        <p:nvSpPr>
          <p:cNvPr id="7" name="TextBox 6"/>
          <p:cNvSpPr txBox="1"/>
          <p:nvPr/>
        </p:nvSpPr>
        <p:spPr>
          <a:xfrm>
            <a:off x="1481328" y="594360"/>
            <a:ext cx="8470540" cy="252377"/>
          </a:xfrm>
          <a:prstGeom prst="rect">
            <a:avLst/>
          </a:prstGeom>
          <a:noFill/>
        </p:spPr>
        <p:txBody>
          <a:bodyPr wrap="square" lIns="36576" tIns="18288" rIns="36576" bIns="18288" anchor="t">
            <a:spAutoFit/>
          </a:bodyPr>
          <a:lstStyle/>
          <a:p>
            <a:pPr algn="l"/>
            <a:r>
              <a:rPr sz="1400" b="0" dirty="0">
                <a:solidFill>
                  <a:srgbClr val="362B24"/>
                </a:solidFill>
                <a:latin typeface="Aptos"/>
              </a:rPr>
              <a:t>We use our voices and actions to make positive choices for our school, our community and the wider world.</a:t>
            </a: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7</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932688"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1078992"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1170432"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respect and understand people have different views to my own.</a:t>
            </a:r>
          </a:p>
        </p:txBody>
      </p:sp>
      <p:sp>
        <p:nvSpPr>
          <p:cNvPr id="20" name="TextBox 19"/>
          <p:cNvSpPr txBox="1"/>
          <p:nvPr/>
        </p:nvSpPr>
        <p:spPr>
          <a:xfrm>
            <a:off x="1170432"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listen to opinions that are different from my own.</a:t>
            </a:r>
          </a:p>
        </p:txBody>
      </p:sp>
      <p:sp>
        <p:nvSpPr>
          <p:cNvPr id="21" name="Rounded Rectangle 20"/>
          <p:cNvSpPr/>
          <p:nvPr/>
        </p:nvSpPr>
        <p:spPr>
          <a:xfrm>
            <a:off x="1298448"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1234440"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1234440"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24" name="Rounded Rectangle 23"/>
          <p:cNvSpPr/>
          <p:nvPr/>
        </p:nvSpPr>
        <p:spPr>
          <a:xfrm>
            <a:off x="4517136"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ounded Rectangle 24"/>
          <p:cNvSpPr/>
          <p:nvPr/>
        </p:nvSpPr>
        <p:spPr>
          <a:xfrm>
            <a:off x="4663440"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4754880"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can disagree respectfully.</a:t>
            </a:r>
          </a:p>
        </p:txBody>
      </p:sp>
      <p:sp>
        <p:nvSpPr>
          <p:cNvPr id="27" name="TextBox 26"/>
          <p:cNvSpPr txBox="1"/>
          <p:nvPr/>
        </p:nvSpPr>
        <p:spPr>
          <a:xfrm>
            <a:off x="4754880" y="2359152"/>
            <a:ext cx="2679192" cy="467820"/>
          </a:xfrm>
          <a:prstGeom prst="rect">
            <a:avLst/>
          </a:prstGeom>
          <a:noFill/>
        </p:spPr>
        <p:txBody>
          <a:bodyPr wrap="square" lIns="36576" tIns="18288" rIns="36576" bIns="18288" anchor="t">
            <a:spAutoFit/>
          </a:bodyPr>
          <a:lstStyle/>
          <a:p>
            <a:pPr algn="ctr"/>
            <a:r>
              <a:rPr sz="1400" b="0" dirty="0">
                <a:solidFill>
                  <a:srgbClr val="362B24"/>
                </a:solidFill>
                <a:latin typeface="Aptos"/>
              </a:rPr>
              <a:t>I can disagree politely and still show respect</a:t>
            </a:r>
            <a:r>
              <a:rPr sz="960" b="0" dirty="0">
                <a:solidFill>
                  <a:srgbClr val="362B24"/>
                </a:solidFill>
                <a:latin typeface="Aptos"/>
              </a:rPr>
              <a:t>.</a:t>
            </a:r>
          </a:p>
        </p:txBody>
      </p:sp>
      <p:sp>
        <p:nvSpPr>
          <p:cNvPr id="28" name="Rounded Rectangle 27"/>
          <p:cNvSpPr/>
          <p:nvPr/>
        </p:nvSpPr>
        <p:spPr>
          <a:xfrm>
            <a:off x="4882896"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ounded Rectangle 28"/>
          <p:cNvSpPr/>
          <p:nvPr/>
        </p:nvSpPr>
        <p:spPr>
          <a:xfrm>
            <a:off x="4818888"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4818888"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
        <p:nvSpPr>
          <p:cNvPr id="31" name="Rounded Rectangle 30"/>
          <p:cNvSpPr/>
          <p:nvPr/>
        </p:nvSpPr>
        <p:spPr>
          <a:xfrm>
            <a:off x="8101583"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ounded Rectangle 31"/>
          <p:cNvSpPr/>
          <p:nvPr/>
        </p:nvSpPr>
        <p:spPr>
          <a:xfrm>
            <a:off x="8247888"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8339327"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visited a variety of places of worship</a:t>
            </a:r>
          </a:p>
        </p:txBody>
      </p:sp>
      <p:sp>
        <p:nvSpPr>
          <p:cNvPr id="34" name="TextBox 33"/>
          <p:cNvSpPr txBox="1"/>
          <p:nvPr/>
        </p:nvSpPr>
        <p:spPr>
          <a:xfrm>
            <a:off x="8339327"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am </a:t>
            </a:r>
            <a:r>
              <a:rPr sz="1400" b="0" dirty="0" err="1">
                <a:solidFill>
                  <a:srgbClr val="362B24"/>
                </a:solidFill>
                <a:latin typeface="Aptos"/>
              </a:rPr>
              <a:t>practising</a:t>
            </a:r>
            <a:r>
              <a:rPr sz="1400" b="0" dirty="0">
                <a:solidFill>
                  <a:srgbClr val="362B24"/>
                </a:solidFill>
                <a:latin typeface="Aptos"/>
              </a:rPr>
              <a:t> a skill that helps me grow in confidence and independence.</a:t>
            </a:r>
          </a:p>
        </p:txBody>
      </p:sp>
      <p:sp>
        <p:nvSpPr>
          <p:cNvPr id="35" name="Rounded Rectangle 34"/>
          <p:cNvSpPr/>
          <p:nvPr/>
        </p:nvSpPr>
        <p:spPr>
          <a:xfrm>
            <a:off x="8467344"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Rounded Rectangle 35"/>
          <p:cNvSpPr/>
          <p:nvPr/>
        </p:nvSpPr>
        <p:spPr>
          <a:xfrm>
            <a:off x="8403336"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36"/>
          <p:cNvSpPr txBox="1"/>
          <p:nvPr/>
        </p:nvSpPr>
        <p:spPr>
          <a:xfrm>
            <a:off x="8403336"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png"/>
          <p:cNvPicPr>
            <a:picLocks noChangeAspect="1"/>
          </p:cNvPicPr>
          <p:nvPr/>
        </p:nvPicPr>
        <p:blipFill>
          <a:blip r:embed="rId2"/>
          <a:stretch>
            <a:fillRect/>
          </a:stretch>
        </p:blipFill>
        <p:spPr>
          <a:xfrm>
            <a:off x="0" y="0"/>
            <a:ext cx="12191695" cy="6858000"/>
          </a:xfrm>
          <a:prstGeom prst="rect">
            <a:avLst/>
          </a:prstGeom>
        </p:spPr>
      </p:pic>
      <p:sp>
        <p:nvSpPr>
          <p:cNvPr id="4" name="Rounded Rectangle 3"/>
          <p:cNvSpPr/>
          <p:nvPr/>
        </p:nvSpPr>
        <p:spPr>
          <a:xfrm>
            <a:off x="749808" y="201168"/>
            <a:ext cx="10716768" cy="84124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2.png"/>
          <p:cNvPicPr>
            <a:picLocks noChangeAspect="1"/>
          </p:cNvPicPr>
          <p:nvPr/>
        </p:nvPicPr>
        <p:blipFill>
          <a:blip r:embed="rId3"/>
          <a:stretch>
            <a:fillRect/>
          </a:stretch>
        </p:blipFill>
        <p:spPr>
          <a:xfrm>
            <a:off x="896112" y="310896"/>
            <a:ext cx="457200" cy="566928"/>
          </a:xfrm>
          <a:prstGeom prst="rect">
            <a:avLst/>
          </a:prstGeom>
        </p:spPr>
      </p:pic>
      <p:sp>
        <p:nvSpPr>
          <p:cNvPr id="6" name="TextBox 5"/>
          <p:cNvSpPr txBox="1"/>
          <p:nvPr/>
        </p:nvSpPr>
        <p:spPr>
          <a:xfrm>
            <a:off x="1481328" y="301752"/>
            <a:ext cx="5212080" cy="292608"/>
          </a:xfrm>
          <a:prstGeom prst="rect">
            <a:avLst/>
          </a:prstGeom>
          <a:noFill/>
        </p:spPr>
        <p:txBody>
          <a:bodyPr wrap="square" lIns="36576" tIns="18288" rIns="36576" bIns="18288" anchor="t">
            <a:spAutoFit/>
          </a:bodyPr>
          <a:lstStyle/>
          <a:p>
            <a:pPr algn="l"/>
            <a:r>
              <a:rPr sz="1800" b="1">
                <a:solidFill>
                  <a:srgbClr val="820000"/>
                </a:solidFill>
                <a:latin typeface="Aptos Display"/>
              </a:rPr>
              <a:t>Courageous Advocacy</a:t>
            </a:r>
          </a:p>
        </p:txBody>
      </p:sp>
      <p:sp>
        <p:nvSpPr>
          <p:cNvPr id="7" name="TextBox 6"/>
          <p:cNvSpPr txBox="1"/>
          <p:nvPr/>
        </p:nvSpPr>
        <p:spPr>
          <a:xfrm>
            <a:off x="1481328" y="594360"/>
            <a:ext cx="8074152" cy="252377"/>
          </a:xfrm>
          <a:prstGeom prst="rect">
            <a:avLst/>
          </a:prstGeom>
          <a:noFill/>
        </p:spPr>
        <p:txBody>
          <a:bodyPr wrap="square" lIns="36576" tIns="18288" rIns="36576" bIns="18288" anchor="t">
            <a:spAutoFit/>
          </a:bodyPr>
          <a:lstStyle/>
          <a:p>
            <a:pPr algn="l"/>
            <a:r>
              <a:rPr sz="1400" b="0" dirty="0">
                <a:solidFill>
                  <a:srgbClr val="362B24"/>
                </a:solidFill>
                <a:latin typeface="Aptos"/>
              </a:rPr>
              <a:t>We use our voices and actions to make positive choices for our school, our community and the wider world</a:t>
            </a:r>
            <a:r>
              <a:rPr sz="880" b="0" dirty="0">
                <a:solidFill>
                  <a:srgbClr val="362B24"/>
                </a:solidFill>
                <a:latin typeface="Aptos"/>
              </a:rPr>
              <a:t>.</a:t>
            </a:r>
          </a:p>
        </p:txBody>
      </p:sp>
      <p:sp>
        <p:nvSpPr>
          <p:cNvPr id="8" name="TextBox 7"/>
          <p:cNvSpPr txBox="1"/>
          <p:nvPr/>
        </p:nvSpPr>
        <p:spPr>
          <a:xfrm>
            <a:off x="9555480" y="502920"/>
            <a:ext cx="1554480" cy="237744"/>
          </a:xfrm>
          <a:prstGeom prst="rect">
            <a:avLst/>
          </a:prstGeom>
          <a:noFill/>
        </p:spPr>
        <p:txBody>
          <a:bodyPr wrap="square" lIns="36576" tIns="18288" rIns="36576" bIns="18288" anchor="t">
            <a:spAutoFit/>
          </a:bodyPr>
          <a:lstStyle/>
          <a:p>
            <a:pPr algn="r"/>
            <a:r>
              <a:rPr sz="1000" b="1">
                <a:solidFill>
                  <a:srgbClr val="BE0000"/>
                </a:solidFill>
                <a:latin typeface="Aptos Display"/>
              </a:rPr>
              <a:t>Class 3 • 8</a:t>
            </a:r>
          </a:p>
        </p:txBody>
      </p:sp>
      <p:sp>
        <p:nvSpPr>
          <p:cNvPr id="9" name="Rounded Rectangle 8"/>
          <p:cNvSpPr/>
          <p:nvPr/>
        </p:nvSpPr>
        <p:spPr>
          <a:xfrm>
            <a:off x="960120" y="6172200"/>
            <a:ext cx="10287000" cy="576072"/>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61872" y="6300216"/>
            <a:ext cx="1417320" cy="246888"/>
          </a:xfrm>
          <a:prstGeom prst="rect">
            <a:avLst/>
          </a:prstGeom>
          <a:noFill/>
        </p:spPr>
        <p:txBody>
          <a:bodyPr wrap="square" lIns="36576" tIns="18288" rIns="36576" bIns="18288" anchor="ctr">
            <a:spAutoFit/>
          </a:bodyPr>
          <a:lstStyle/>
          <a:p>
            <a:pPr algn="ctr"/>
            <a:r>
              <a:rPr sz="1100" b="1">
                <a:solidFill>
                  <a:srgbClr val="820000"/>
                </a:solidFill>
                <a:latin typeface="Aptos Display"/>
              </a:rPr>
              <a:t>School Pillars</a:t>
            </a:r>
          </a:p>
        </p:txBody>
      </p:sp>
      <p:sp>
        <p:nvSpPr>
          <p:cNvPr id="11" name="Rounded Rectangle 10"/>
          <p:cNvSpPr/>
          <p:nvPr/>
        </p:nvSpPr>
        <p:spPr>
          <a:xfrm>
            <a:off x="2761488"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761488"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Curriculum</a:t>
            </a:r>
          </a:p>
        </p:txBody>
      </p:sp>
      <p:sp>
        <p:nvSpPr>
          <p:cNvPr id="13" name="Rounded Rectangle 12"/>
          <p:cNvSpPr/>
          <p:nvPr/>
        </p:nvSpPr>
        <p:spPr>
          <a:xfrm>
            <a:off x="4965192" y="6272784"/>
            <a:ext cx="196596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965192" y="6336792"/>
            <a:ext cx="196596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Diversity</a:t>
            </a:r>
          </a:p>
        </p:txBody>
      </p:sp>
      <p:sp>
        <p:nvSpPr>
          <p:cNvPr id="15" name="Rounded Rectangle 14"/>
          <p:cNvSpPr/>
          <p:nvPr/>
        </p:nvSpPr>
        <p:spPr>
          <a:xfrm>
            <a:off x="7360920" y="6272784"/>
            <a:ext cx="2514600" cy="320040"/>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7360920" y="6336792"/>
            <a:ext cx="2514600" cy="146304"/>
          </a:xfrm>
          <a:prstGeom prst="rect">
            <a:avLst/>
          </a:prstGeom>
          <a:noFill/>
        </p:spPr>
        <p:txBody>
          <a:bodyPr wrap="square" lIns="36576" tIns="18288" rIns="36576" bIns="18288" anchor="ctr">
            <a:spAutoFit/>
          </a:bodyPr>
          <a:lstStyle/>
          <a:p>
            <a:pPr algn="ctr"/>
            <a:r>
              <a:rPr sz="850" b="1">
                <a:solidFill>
                  <a:srgbClr val="FFFFFF"/>
                </a:solidFill>
                <a:latin typeface="Aptos Display"/>
              </a:rPr>
              <a:t>Social Mobility</a:t>
            </a:r>
          </a:p>
        </p:txBody>
      </p:sp>
      <p:sp>
        <p:nvSpPr>
          <p:cNvPr id="17" name="Rounded Rectangle 16"/>
          <p:cNvSpPr/>
          <p:nvPr/>
        </p:nvSpPr>
        <p:spPr>
          <a:xfrm>
            <a:off x="4518507" y="1298448"/>
            <a:ext cx="3154680" cy="4681728"/>
          </a:xfrm>
          <a:prstGeom prst="roundRect">
            <a:avLst/>
          </a:prstGeom>
          <a:solidFill>
            <a:srgbClr val="FFFFFF"/>
          </a:solidFill>
          <a:ln w="19050">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4664811" y="1444751"/>
            <a:ext cx="2862072" cy="777240"/>
          </a:xfrm>
          <a:prstGeom prst="roundRect">
            <a:avLst/>
          </a:prstGeom>
          <a:solidFill>
            <a:srgbClr val="FFF2F2"/>
          </a:solidFill>
          <a:ln w="9525">
            <a:solidFill>
              <a:srgbClr val="F0B4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4756251" y="1499616"/>
            <a:ext cx="2679192" cy="658368"/>
          </a:xfrm>
          <a:prstGeom prst="rect">
            <a:avLst/>
          </a:prstGeom>
          <a:noFill/>
        </p:spPr>
        <p:txBody>
          <a:bodyPr wrap="square" lIns="36576" tIns="18288" rIns="36576" bIns="18288" anchor="ctr">
            <a:spAutoFit/>
          </a:bodyPr>
          <a:lstStyle/>
          <a:p>
            <a:pPr algn="ctr"/>
            <a:r>
              <a:rPr sz="1320" b="1">
                <a:solidFill>
                  <a:srgbClr val="820000"/>
                </a:solidFill>
                <a:latin typeface="Aptos Display"/>
              </a:rPr>
              <a:t>I have experienced an aspect of a culture different to my own.</a:t>
            </a:r>
          </a:p>
        </p:txBody>
      </p:sp>
      <p:sp>
        <p:nvSpPr>
          <p:cNvPr id="20" name="TextBox 19"/>
          <p:cNvSpPr txBox="1"/>
          <p:nvPr/>
        </p:nvSpPr>
        <p:spPr>
          <a:xfrm>
            <a:off x="4756251" y="2359152"/>
            <a:ext cx="2679192" cy="683264"/>
          </a:xfrm>
          <a:prstGeom prst="rect">
            <a:avLst/>
          </a:prstGeom>
          <a:noFill/>
        </p:spPr>
        <p:txBody>
          <a:bodyPr wrap="square" lIns="36576" tIns="18288" rIns="36576" bIns="18288" anchor="t">
            <a:spAutoFit/>
          </a:bodyPr>
          <a:lstStyle/>
          <a:p>
            <a:pPr algn="ctr"/>
            <a:r>
              <a:rPr sz="1400" b="0" dirty="0">
                <a:solidFill>
                  <a:srgbClr val="362B24"/>
                </a:solidFill>
                <a:latin typeface="Aptos"/>
              </a:rPr>
              <a:t>I can learn about traditions and experiences that may be different from mine.</a:t>
            </a:r>
          </a:p>
        </p:txBody>
      </p:sp>
      <p:sp>
        <p:nvSpPr>
          <p:cNvPr id="21" name="Rounded Rectangle 20"/>
          <p:cNvSpPr/>
          <p:nvPr/>
        </p:nvSpPr>
        <p:spPr>
          <a:xfrm>
            <a:off x="4884267" y="3291840"/>
            <a:ext cx="2441448" cy="2487168"/>
          </a:xfrm>
          <a:prstGeom prst="roundRect">
            <a:avLst/>
          </a:prstGeom>
          <a:solidFill>
            <a:srgbClr val="BE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4820259" y="3218688"/>
            <a:ext cx="2441448" cy="2487168"/>
          </a:xfrm>
          <a:prstGeom prst="roundRect">
            <a:avLst/>
          </a:prstGeom>
          <a:solidFill>
            <a:srgbClr val="FFFFFF"/>
          </a:solidFill>
          <a:ln w="28575">
            <a:solidFill>
              <a:srgbClr val="B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4820259" y="4206240"/>
            <a:ext cx="2441448" cy="292608"/>
          </a:xfrm>
          <a:prstGeom prst="rect">
            <a:avLst/>
          </a:prstGeom>
          <a:noFill/>
        </p:spPr>
        <p:txBody>
          <a:bodyPr wrap="square" lIns="36576" tIns="18288" rIns="36576" bIns="18288" anchor="ctr">
            <a:spAutoFit/>
          </a:bodyPr>
          <a:lstStyle/>
          <a:p>
            <a:pPr algn="ctr"/>
            <a:r>
              <a:rPr sz="1900" b="1">
                <a:solidFill>
                  <a:srgbClr val="AAAAAA"/>
                </a:solidFill>
                <a:latin typeface="Aptos Display"/>
              </a:rPr>
              <a:t>Photo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0283e13-fea2-4353-a6de-054f5aaaaf41" xsi:nil="true"/>
    <_Flow_SignoffStatus xmlns="8b7f43eb-e1a8-4511-a904-20e243b0ab43" xsi:nil="true"/>
    <lcf76f155ced4ddcb4097134ff3c332f xmlns="8b7f43eb-e1a8-4511-a904-20e243b0ab4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4244ECAA16AE498E6AE62E34857C98" ma:contentTypeVersion="18" ma:contentTypeDescription="Create a new document." ma:contentTypeScope="" ma:versionID="1d6c3004dd5f4cfda0174b926df8a0b9">
  <xsd:schema xmlns:xsd="http://www.w3.org/2001/XMLSchema" xmlns:xs="http://www.w3.org/2001/XMLSchema" xmlns:p="http://schemas.microsoft.com/office/2006/metadata/properties" xmlns:ns2="8b7f43eb-e1a8-4511-a904-20e243b0ab43" xmlns:ns3="90283e13-fea2-4353-a6de-054f5aaaaf41" targetNamespace="http://schemas.microsoft.com/office/2006/metadata/properties" ma:root="true" ma:fieldsID="8e21f795b951e05780bb91718c348ff5" ns2:_="" ns3:_="">
    <xsd:import namespace="8b7f43eb-e1a8-4511-a904-20e243b0ab43"/>
    <xsd:import namespace="90283e13-fea2-4353-a6de-054f5aaaaf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_Flow_SignoffStatu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7f43eb-e1a8-4511-a904-20e243b0ab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cc1d768-7b69-4716-bf51-8cf0e54d65cf"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_Flow_SignoffStatus" ma:index="21" nillable="true" ma:displayName="Sign-off status" ma:internalName="Sign_x002d_off_x0020_status">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283e13-fea2-4353-a6de-054f5aaaaf4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9f11675-f064-4d97-962a-dfbd6840093b}" ma:internalName="TaxCatchAll" ma:showField="CatchAllData" ma:web="90283e13-fea2-4353-a6de-054f5aaaaf4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FE77C4-2CF4-4236-AEB2-34C02CFED216}">
  <ds:schemaRefs>
    <ds:schemaRef ds:uri="http://schemas.microsoft.com/office/2006/metadata/properties"/>
    <ds:schemaRef ds:uri="http://schemas.microsoft.com/office/infopath/2007/PartnerControls"/>
    <ds:schemaRef ds:uri="90283e13-fea2-4353-a6de-054f5aaaaf41"/>
    <ds:schemaRef ds:uri="8b7f43eb-e1a8-4511-a904-20e243b0ab43"/>
  </ds:schemaRefs>
</ds:datastoreItem>
</file>

<file path=customXml/itemProps2.xml><?xml version="1.0" encoding="utf-8"?>
<ds:datastoreItem xmlns:ds="http://schemas.openxmlformats.org/officeDocument/2006/customXml" ds:itemID="{31B43806-BB45-4907-AC8A-74C7DA09AFB3}">
  <ds:schemaRefs>
    <ds:schemaRef ds:uri="http://schemas.microsoft.com/sharepoint/v3/contenttype/forms"/>
  </ds:schemaRefs>
</ds:datastoreItem>
</file>

<file path=customXml/itemProps3.xml><?xml version="1.0" encoding="utf-8"?>
<ds:datastoreItem xmlns:ds="http://schemas.openxmlformats.org/officeDocument/2006/customXml" ds:itemID="{B4C36429-C08F-4BE8-804F-DE8190197E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7f43eb-e1a8-4511-a904-20e243b0ab43"/>
    <ds:schemaRef ds:uri="90283e13-fea2-4353-a6de-054f5aaaaf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TotalTime>
  <Words>2526</Words>
  <Application>Microsoft Office PowerPoint</Application>
  <PresentationFormat>Widescreen</PresentationFormat>
  <Paragraphs>376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Yanica Grech</dc:creator>
  <cp:keywords/>
  <dc:description>generated using python-pptx</dc:description>
  <cp:lastModifiedBy>Yanica Grech</cp:lastModifiedBy>
  <cp:revision>2</cp:revision>
  <dcterms:created xsi:type="dcterms:W3CDTF">2013-01-27T09:14:16Z</dcterms:created>
  <dcterms:modified xsi:type="dcterms:W3CDTF">2026-05-19T12:47:31Z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0x010100BF4244ECAA16AE498E6AE62E34857C98</vt:lpwstr>
  </property>
</Properties>
</file>