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0"/>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629081-A997-3559-EEA5-943CEB9925BA}" v="2" dt="2026-05-15T13:41:00.9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73" d="100"/>
          <a:sy n="73" d="100"/>
        </p:scale>
        <p:origin x="50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111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611188"/>
          </a:xfrm>
          <a:prstGeom prst="rect">
            <a:avLst/>
          </a:prstGeom>
        </p:spPr>
        <p:txBody>
          <a:bodyPr vert="horz" lIns="91440" tIns="45720" rIns="91440" bIns="45720" rtlCol="0"/>
          <a:lstStyle>
            <a:lvl1pPr algn="r">
              <a:defRPr sz="1200"/>
            </a:lvl1pPr>
          </a:lstStyle>
          <a:p>
            <a:fld id="{7231EBD0-B915-4315-8296-74BC909D7B38}" type="datetimeFigureOut">
              <a:t>5/19/2026</a:t>
            </a:fld>
            <a:endParaRPr lang="en-US"/>
          </a:p>
        </p:txBody>
      </p:sp>
      <p:sp>
        <p:nvSpPr>
          <p:cNvPr id="4" name="Slide Image Placeholder 3"/>
          <p:cNvSpPr>
            <a:spLocks noGrp="1" noRot="1" noChangeAspect="1"/>
          </p:cNvSpPr>
          <p:nvPr>
            <p:ph type="sldImg" idx="2"/>
          </p:nvPr>
        </p:nvSpPr>
        <p:spPr>
          <a:xfrm>
            <a:off x="-228600" y="1524000"/>
            <a:ext cx="7315200" cy="41148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5867400"/>
            <a:ext cx="5486400" cy="48006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580813"/>
            <a:ext cx="2971800" cy="6111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11580813"/>
            <a:ext cx="2971800" cy="611187"/>
          </a:xfrm>
          <a:prstGeom prst="rect">
            <a:avLst/>
          </a:prstGeom>
        </p:spPr>
        <p:txBody>
          <a:bodyPr vert="horz" lIns="91440" tIns="45720" rIns="91440" bIns="45720" rtlCol="0" anchor="b"/>
          <a:lstStyle>
            <a:lvl1pPr algn="r">
              <a:defRPr sz="1200"/>
            </a:lvl1pPr>
          </a:lstStyle>
          <a:p>
            <a:fld id="{F4DD40AE-B859-4812-AA89-EF2481647414}" type="slidenum">
              <a:t>‹#›</a:t>
            </a:fld>
            <a:endParaRPr lang="en-US"/>
          </a:p>
        </p:txBody>
      </p:sp>
    </p:spTree>
    <p:extLst>
      <p:ext uri="{BB962C8B-B14F-4D97-AF65-F5344CB8AC3E}">
        <p14:creationId xmlns:p14="http://schemas.microsoft.com/office/powerpoint/2010/main" val="1111681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28000"/>
            </a:srgbClr>
          </a:solidFill>
          <a:ln w="12700">
            <a:solidFill>
              <a:srgbClr val="FFFFFF">
                <a:alpha val="0"/>
              </a:srgbClr>
            </a:solidFill>
            <a:prstDash val="solid"/>
          </a:ln>
        </p:spPr>
      </p:sp>
      <p:pic>
        <p:nvPicPr>
          <p:cNvPr id="4" name="Image 1" descr="/mnt/data/image.png"/>
          <p:cNvPicPr>
            <a:picLocks noChangeAspect="1"/>
          </p:cNvPicPr>
          <p:nvPr/>
        </p:nvPicPr>
        <p:blipFill>
          <a:blip r:embed="rId4"/>
          <a:stretch>
            <a:fillRect/>
          </a:stretch>
        </p:blipFill>
        <p:spPr>
          <a:xfrm>
            <a:off x="658368" y="438912"/>
            <a:ext cx="868680" cy="1078992"/>
          </a:xfrm>
          <a:prstGeom prst="rect">
            <a:avLst/>
          </a:prstGeom>
        </p:spPr>
      </p:pic>
      <p:sp>
        <p:nvSpPr>
          <p:cNvPr id="5" name="Shape 1"/>
          <p:cNvSpPr/>
          <p:nvPr/>
        </p:nvSpPr>
        <p:spPr>
          <a:xfrm>
            <a:off x="1783080" y="566928"/>
            <a:ext cx="8869680" cy="1261872"/>
          </a:xfrm>
          <a:prstGeom prst="roundRect">
            <a:avLst>
              <a:gd name="adj" fmla="val 13043"/>
            </a:avLst>
          </a:prstGeom>
          <a:solidFill>
            <a:srgbClr val="FFF7E8">
              <a:alpha val="98000"/>
            </a:srgbClr>
          </a:solidFill>
          <a:ln w="38100">
            <a:solidFill>
              <a:srgbClr val="B71C1C"/>
            </a:solidFill>
            <a:prstDash val="solid"/>
          </a:ln>
        </p:spPr>
      </p:sp>
      <p:sp>
        <p:nvSpPr>
          <p:cNvPr id="6" name="Text 2"/>
          <p:cNvSpPr/>
          <p:nvPr/>
        </p:nvSpPr>
        <p:spPr>
          <a:xfrm>
            <a:off x="2084832" y="804672"/>
            <a:ext cx="8275320" cy="457200"/>
          </a:xfrm>
          <a:prstGeom prst="rect">
            <a:avLst/>
          </a:prstGeom>
          <a:noFill/>
          <a:ln/>
        </p:spPr>
        <p:txBody>
          <a:bodyPr wrap="square" lIns="127" tIns="127" rIns="127" bIns="127" rtlCol="0" anchor="ctr"/>
          <a:lstStyle/>
          <a:p>
            <a:pPr marL="0" indent="0">
              <a:buNone/>
            </a:pPr>
            <a:r>
              <a:rPr lang="en-US" sz="3400" b="1" dirty="0">
                <a:solidFill>
                  <a:srgbClr val="B71C1C"/>
                </a:solidFill>
                <a:latin typeface="Aptos Display" pitchFamily="34" charset="0"/>
                <a:ea typeface="Aptos Display" pitchFamily="34" charset="-122"/>
                <a:cs typeface="Aptos Display" pitchFamily="34" charset="-120"/>
              </a:rPr>
              <a:t>Class 4 Personal Passport</a:t>
            </a:r>
            <a:endParaRPr lang="en-US" sz="3400" dirty="0"/>
          </a:p>
        </p:txBody>
      </p:sp>
      <p:sp>
        <p:nvSpPr>
          <p:cNvPr id="7" name="Text 3"/>
          <p:cNvSpPr/>
          <p:nvPr/>
        </p:nvSpPr>
        <p:spPr>
          <a:xfrm>
            <a:off x="2121408" y="1307592"/>
            <a:ext cx="8183880" cy="256032"/>
          </a:xfrm>
          <a:prstGeom prst="rect">
            <a:avLst/>
          </a:prstGeom>
          <a:noFill/>
          <a:ln/>
        </p:spPr>
        <p:txBody>
          <a:bodyPr wrap="square" lIns="127" tIns="127" rIns="127" bIns="127" rtlCol="0" anchor="ctr"/>
          <a:lstStyle/>
          <a:p>
            <a:pPr marL="0" indent="0">
              <a:buNone/>
            </a:pPr>
            <a:r>
              <a:rPr lang="en-US" sz="1600" dirty="0">
                <a:solidFill>
                  <a:srgbClr val="2E2E2E"/>
                </a:solidFill>
                <a:latin typeface="Aptos" pitchFamily="34" charset="0"/>
                <a:ea typeface="Aptos" pitchFamily="34" charset="-122"/>
                <a:cs typeface="Aptos" pitchFamily="34" charset="-120"/>
              </a:rPr>
              <a:t>Church Eaton Primary School</a:t>
            </a:r>
            <a:endParaRPr lang="en-US" sz="1600" dirty="0"/>
          </a:p>
        </p:txBody>
      </p:sp>
      <p:sp>
        <p:nvSpPr>
          <p:cNvPr id="8" name="Shape 4"/>
          <p:cNvSpPr/>
          <p:nvPr/>
        </p:nvSpPr>
        <p:spPr>
          <a:xfrm>
            <a:off x="1874520" y="2148840"/>
            <a:ext cx="8412480" cy="1920240"/>
          </a:xfrm>
          <a:prstGeom prst="roundRect">
            <a:avLst>
              <a:gd name="adj" fmla="val 6667"/>
            </a:avLst>
          </a:prstGeom>
          <a:solidFill>
            <a:srgbClr val="FFFFFF">
              <a:alpha val="92000"/>
            </a:srgbClr>
          </a:solidFill>
          <a:ln w="21590">
            <a:solidFill>
              <a:srgbClr val="B71C1C"/>
            </a:solidFill>
            <a:prstDash val="solid"/>
          </a:ln>
        </p:spPr>
      </p:sp>
      <p:sp>
        <p:nvSpPr>
          <p:cNvPr id="9" name="Text 5"/>
          <p:cNvSpPr/>
          <p:nvPr/>
        </p:nvSpPr>
        <p:spPr>
          <a:xfrm>
            <a:off x="2212848" y="2432304"/>
            <a:ext cx="7726680" cy="1170432"/>
          </a:xfrm>
          <a:prstGeom prst="rect">
            <a:avLst/>
          </a:prstGeom>
          <a:noFill/>
          <a:ln/>
        </p:spPr>
        <p:txBody>
          <a:bodyPr wrap="square" lIns="254" tIns="254" rIns="254" bIns="254" rtlCol="0" anchor="ctr">
            <a:noAutofit/>
          </a:bodyPr>
          <a:lstStyle/>
          <a:p>
            <a:pPr marL="0" indent="0">
              <a:buNone/>
            </a:pPr>
            <a:r>
              <a:rPr lang="en-US" dirty="0">
                <a:solidFill>
                  <a:srgbClr val="2E2E2E"/>
                </a:solidFill>
                <a:latin typeface="Aptos"/>
                <a:ea typeface="Aptos" pitchFamily="34" charset="-122"/>
                <a:cs typeface="Aptos" pitchFamily="34" charset="-120"/>
              </a:rPr>
              <a:t>Throughout the year, pupils complete a wide range of passport challenges. Each challenge helps them build confidence, independence, responsibility and care for others. The headings show how our passport supports pupils to grow as learners and as people, helping them prepare for life beyond primary school and for being thoughtful, active adults.</a:t>
            </a:r>
            <a:endParaRPr lang="en-US" dirty="0">
              <a:latin typeface="Aptos"/>
            </a:endParaRPr>
          </a:p>
        </p:txBody>
      </p:sp>
      <p:sp>
        <p:nvSpPr>
          <p:cNvPr id="10" name="Shape 6"/>
          <p:cNvSpPr/>
          <p:nvPr/>
        </p:nvSpPr>
        <p:spPr>
          <a:xfrm>
            <a:off x="2880360" y="4754880"/>
            <a:ext cx="6400800" cy="502920"/>
          </a:xfrm>
          <a:prstGeom prst="roundRect">
            <a:avLst>
              <a:gd name="adj" fmla="val 14545"/>
            </a:avLst>
          </a:prstGeom>
          <a:solidFill>
            <a:srgbClr val="B71C1C"/>
          </a:solidFill>
          <a:ln w="12700">
            <a:solidFill>
              <a:srgbClr val="B71C1C">
                <a:alpha val="0"/>
              </a:srgbClr>
            </a:solidFill>
            <a:prstDash val="solid"/>
          </a:ln>
        </p:spPr>
      </p:sp>
      <p:sp>
        <p:nvSpPr>
          <p:cNvPr id="11" name="Text 7"/>
          <p:cNvSpPr/>
          <p:nvPr/>
        </p:nvSpPr>
        <p:spPr>
          <a:xfrm>
            <a:off x="3035808" y="4882896"/>
            <a:ext cx="6080760" cy="219456"/>
          </a:xfrm>
          <a:prstGeom prst="rect">
            <a:avLst/>
          </a:prstGeom>
          <a:noFill/>
          <a:ln/>
        </p:spPr>
        <p:txBody>
          <a:bodyPr wrap="square" lIns="127" tIns="127" rIns="127" bIns="127" rtlCol="0" anchor="ctr"/>
          <a:lstStyle/>
          <a:p>
            <a:pPr marL="0" indent="0" algn="ctr">
              <a:buNone/>
            </a:pPr>
            <a:r>
              <a:rPr lang="en-US" sz="1700" b="1" dirty="0">
                <a:solidFill>
                  <a:srgbClr val="FFFFFF"/>
                </a:solidFill>
                <a:latin typeface="Aptos" pitchFamily="34" charset="0"/>
                <a:ea typeface="Aptos" pitchFamily="34" charset="-122"/>
                <a:cs typeface="Aptos" pitchFamily="34" charset="-120"/>
              </a:rPr>
              <a:t>Curriculum  •  Diversity  •  Social Mobility</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Happy Mind, Happy Me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explore emotions, wellbeing and self-care so pupils know how to look after themselves and support others.</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9</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a range of strategies to help myself and others regulate.</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feelings and choosing helpful strategies to stay calm, safe and ready to learn.</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regular opportunities to practice strategies to regulate.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feelings and choosing helpful strategies to stay calm, safe and ready to learn.</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the things that make me happy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Reflecting on positive experiences and knowing what helps us feel happy and well.</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Happy Mind, Happy Me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explore emotions, wellbeing and self-care so pupils know how to look after themselves and support others.</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10</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designed a night time checklist to help me have a good night’s sleep.</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Understanding healthy routines that support rest, wellbeing and learning.</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followed my night time checklist as often as I can.</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Understanding healthy routines that support rest, wellbeing and learning.</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and can use a range of emotion vocabulary.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feelings and choosing helpful strategies to stay calm, safe and ready to learn.</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Happy Mind, Happy Me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explore emotions, wellbeing and self-care so pupils know how to look after themselves and support others.</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11</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regularly independently practise mindfulness and understand it’s impact.</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feelings and choosing helpful strategies to stay calm, safe and ready to learn.</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who can help me when I feel worried and can use strategies to support myself.</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feelings and choosing helpful strategies to stay calm, safe and ready to learn.</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regularly spend time in nature in all weathers.</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Making thoughtful choices with money and understanding saving, spending and planning.</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Happy Mind, Happy Me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explore emotions, wellbeing and self-care so pupils know how to look after themselves and support others.</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12</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recognise the wonders of nature.</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Caring for the natural world and noticing how our choices can protect it.</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visited a gallery and can discuss my preferences.</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Experiencing arts and culture, then reflecting on what we noticed and enjoyed.</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visited a museum and can reflect on its exhibits.</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Experiencing arts and culture, then reflecting on what we noticed and enjoyed.</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Happy Mind, Happy Me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explore emotions, wellbeing and self-care so pupils know how to look after themselves and support others.</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13</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449884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464515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475488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visited a theatre and can review a performance.</a:t>
            </a:r>
            <a:endParaRPr lang="en-US" sz="1730" dirty="0"/>
          </a:p>
        </p:txBody>
      </p:sp>
      <p:sp>
        <p:nvSpPr>
          <p:cNvPr id="20" name="Text 16"/>
          <p:cNvSpPr/>
          <p:nvPr/>
        </p:nvSpPr>
        <p:spPr>
          <a:xfrm>
            <a:off x="475488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Experiencing arts and culture, then reflecting on what we noticed and enjoyed.</a:t>
            </a:r>
            <a:endParaRPr lang="en-US" sz="1300" dirty="0"/>
          </a:p>
        </p:txBody>
      </p:sp>
      <p:sp>
        <p:nvSpPr>
          <p:cNvPr id="21" name="Shape 17"/>
          <p:cNvSpPr/>
          <p:nvPr/>
        </p:nvSpPr>
        <p:spPr>
          <a:xfrm>
            <a:off x="491947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4855464"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14</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taken part in an extra-curricular physical activity.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taken part in a competitive sport.</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taken part in a team sport.</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Working with others by listening, contributing and finding shared solutions.</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15</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celebrate wins and manage defeats appropriately.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held a role of responsibility at playtimes/lunchtimes.</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Developing leadership, trust and reliability through meaningful roles in school.</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designed an exercise diary to include 15mins of physical activity everyday.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16</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designed an exercise diary to include 30mins of physical activity everyday.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designed an exercise diary to include 45mins of physical activity everyday.</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designed an exercise diary to include 60mins of physical activity everyday.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17</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completed my diary over a sustained period and shared the impact with an audience.</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regularly spend time in nature in all weathers.</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Making thoughtful choices with money and understanding saving, spending and planning.</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recognise the wonders of nature.</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Caring for the natural world and noticing how our choices can protect it.</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18</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Organise a playground game for younger children.</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tried a physical activity that I have never tried before.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walked some of the way to school.</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Ambition for the future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build confidence, responsibility and aspirations so pupils can look ahead and take positive steps towards their future.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held a role of responsibility.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Developing leadership, trust and reliability through meaningful roles in school.</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am prepared for the next stage in my education.</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Preparing for change by understanding what comes next and how to be ready.</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understand that there are a range of career choices.</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Learning that there are many exciting pathways and choices for the future.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Keeping Physically Active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celebrate movement, teamwork and healthy habits through sport, play, outdoor learning and challenge.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19</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449884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464515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475488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completed bikeability.</a:t>
            </a:r>
            <a:endParaRPr lang="en-US" sz="1730" dirty="0"/>
          </a:p>
        </p:txBody>
      </p:sp>
      <p:sp>
        <p:nvSpPr>
          <p:cNvPr id="20" name="Text 16"/>
          <p:cNvSpPr/>
          <p:nvPr/>
        </p:nvSpPr>
        <p:spPr>
          <a:xfrm>
            <a:off x="475488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Keeping active, trying new challenges and understanding how movement supports wellbeing.</a:t>
            </a:r>
            <a:endParaRPr lang="en-US" sz="1300" dirty="0"/>
          </a:p>
        </p:txBody>
      </p:sp>
      <p:sp>
        <p:nvSpPr>
          <p:cNvPr id="21" name="Shape 17"/>
          <p:cNvSpPr/>
          <p:nvPr/>
        </p:nvSpPr>
        <p:spPr>
          <a:xfrm>
            <a:off x="491947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4855464"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Life Skills</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20</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the significant places in the local community.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follow a recipe independently.</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find my way with a map and a compass.</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Life Skills</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21</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use some tools and manage the risks.</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played an instrument in front of an audience.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presented information to an audience.</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Life Skills</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22</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am learning to play an instrument.</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tie some useful knots.</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what I am good at and what I need to get better at.</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Life Skills</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23</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how to alert the emergency services.</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don’t give up and I can find different ways to solve a problem.</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Building resilience by trying different approaches and keeping going when things are hard.</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can use a range of first aid techniques.</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Life Skills</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practise practical skills that help pupils become more independent, safe, confident and ready for the next stage.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24</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cross the road safely.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taught a skill to someone else.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Practising useful skills that build independence, safety and confidence in everyday life.</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grown a plant and used gardening equipment safely.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Caring for the natural world and noticing how our choices can protect it.</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Ambition for the future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build confidence, responsibility and aspirations so pupils can look ahead and take positive steps towards their future.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2</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understand the options available to me in the future.</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Learning that there are many exciting pathways and choices for the future.</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budget for the future.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Learning that there are many exciting pathways and choices for the future.</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compromise.</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Working with others by listening, contributing and finding shared solutions.</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Ambition for the future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build confidence, responsibility and aspirations so pupils can look ahead and take positive steps towards their future.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3</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take the lead within a team.</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Working with others by listening, contributing and finding shared solutions.</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share my views with my team.</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Working with others by listening, contributing and finding shared solutions.</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know what British values are, give examples of them in school and why they are important.</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Understanding respect, democracy, rule of law, liberty and tolerance in school life.</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Ambition for the future</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build confidence, responsibility and aspirations so pupils can look ahead and take positive steps towards their future.</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4</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understand discriminate against anyone because of protected characteristics.</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Recognising fairness and equality, and knowing everyone should be treated with respect.</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don’t give up when things are difficult.</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Building resilience by trying different approaches and keeping going when things are hard.</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set long term goals, with timescales and work hard to achieve them.</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Building resilience by trying different approaches and keeping going when things are hard.</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Courageous Advocacy</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learn to speak up, care for others and make positive changes in our school, local community and wider world.</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5</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practise empathy in my relationships.</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Respecting other people, listening carefully and responding kindly even when opinions differ.</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am a changemaker and I understand the impact that I have made.</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Taking action to make a positive difference to people and places around us.</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look after wildlife in the school, local and global community.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Caring for the natural world and noticing how our choices can protect it.</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Courageous Advocacy</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learn to speak up, care for others and make positive changes in our school, local community and wider world.</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6</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play my part in protecting the environment in everyday life.</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Caring for the natural world and noticing how our choices can protect it.</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make a positive contribution to the school community.</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Taking action to make a positive difference to people and places around us.</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make a positive contribution to the local community.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Taking action to make a positive difference to people and places around us.</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Courageous Advocacy</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learn to speak up, care for others and make positive changes in our school, local community and wider world.</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7</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93268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107899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118872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make a positive contribution to the global community.</a:t>
            </a:r>
            <a:endParaRPr lang="en-US" sz="1730" dirty="0"/>
          </a:p>
        </p:txBody>
      </p:sp>
      <p:sp>
        <p:nvSpPr>
          <p:cNvPr id="20" name="Text 16"/>
          <p:cNvSpPr/>
          <p:nvPr/>
        </p:nvSpPr>
        <p:spPr>
          <a:xfrm>
            <a:off x="118872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Taking action to make a positive difference to people and places around us.</a:t>
            </a:r>
            <a:endParaRPr lang="en-US" sz="1300" dirty="0"/>
          </a:p>
        </p:txBody>
      </p:sp>
      <p:sp>
        <p:nvSpPr>
          <p:cNvPr id="21" name="Shape 17"/>
          <p:cNvSpPr/>
          <p:nvPr/>
        </p:nvSpPr>
        <p:spPr>
          <a:xfrm>
            <a:off x="135331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128930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4517136"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4663440"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4773168"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respect and understand that people have different views to my own.</a:t>
            </a:r>
            <a:endParaRPr lang="en-US" sz="1730" dirty="0"/>
          </a:p>
        </p:txBody>
      </p:sp>
      <p:sp>
        <p:nvSpPr>
          <p:cNvPr id="26" name="Text 22"/>
          <p:cNvSpPr/>
          <p:nvPr/>
        </p:nvSpPr>
        <p:spPr>
          <a:xfrm>
            <a:off x="4773168"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Respecting other people, listening carefully and responding kindly even when opinions differ.</a:t>
            </a:r>
            <a:endParaRPr lang="en-US" sz="1300" dirty="0"/>
          </a:p>
        </p:txBody>
      </p:sp>
      <p:sp>
        <p:nvSpPr>
          <p:cNvPr id="27" name="Shape 23"/>
          <p:cNvSpPr/>
          <p:nvPr/>
        </p:nvSpPr>
        <p:spPr>
          <a:xfrm>
            <a:off x="4937760"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4873752" y="3054096"/>
            <a:ext cx="2441448" cy="2724912"/>
          </a:xfrm>
          <a:prstGeom prst="rect">
            <a:avLst/>
          </a:prstGeom>
          <a:solidFill>
            <a:srgbClr val="FFFFFF">
              <a:alpha val="96000"/>
            </a:srgbClr>
          </a:solidFill>
          <a:ln w="27940">
            <a:solidFill>
              <a:srgbClr val="B71C1C"/>
            </a:solidFill>
            <a:prstDash val="solid"/>
          </a:ln>
        </p:spPr>
      </p:sp>
      <p:sp>
        <p:nvSpPr>
          <p:cNvPr id="29" name="Shape 25"/>
          <p:cNvSpPr/>
          <p:nvPr/>
        </p:nvSpPr>
        <p:spPr>
          <a:xfrm>
            <a:off x="8101584"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30" name="Shape 26"/>
          <p:cNvSpPr/>
          <p:nvPr/>
        </p:nvSpPr>
        <p:spPr>
          <a:xfrm>
            <a:off x="8247888"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31" name="Text 27"/>
          <p:cNvSpPr/>
          <p:nvPr/>
        </p:nvSpPr>
        <p:spPr>
          <a:xfrm>
            <a:off x="8357616"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can disagree respectfully.</a:t>
            </a:r>
            <a:endParaRPr lang="en-US" sz="1730" dirty="0"/>
          </a:p>
        </p:txBody>
      </p:sp>
      <p:sp>
        <p:nvSpPr>
          <p:cNvPr id="32" name="Text 28"/>
          <p:cNvSpPr/>
          <p:nvPr/>
        </p:nvSpPr>
        <p:spPr>
          <a:xfrm>
            <a:off x="8357616"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Respecting other people, listening carefully and responding kindly even when opinions differ.</a:t>
            </a:r>
            <a:endParaRPr lang="en-US" sz="1300" dirty="0"/>
          </a:p>
        </p:txBody>
      </p:sp>
      <p:sp>
        <p:nvSpPr>
          <p:cNvPr id="33" name="Shape 29"/>
          <p:cNvSpPr/>
          <p:nvPr/>
        </p:nvSpPr>
        <p:spPr>
          <a:xfrm>
            <a:off x="8522208" y="3118104"/>
            <a:ext cx="2441448" cy="2724912"/>
          </a:xfrm>
          <a:prstGeom prst="rect">
            <a:avLst/>
          </a:prstGeom>
          <a:solidFill>
            <a:srgbClr val="000000">
              <a:alpha val="13000"/>
            </a:srgbClr>
          </a:solidFill>
          <a:ln w="12700">
            <a:solidFill>
              <a:srgbClr val="000000">
                <a:alpha val="0"/>
              </a:srgbClr>
            </a:solidFill>
            <a:prstDash val="solid"/>
          </a:ln>
        </p:spPr>
      </p:sp>
      <p:sp>
        <p:nvSpPr>
          <p:cNvPr id="34" name="Shape 30"/>
          <p:cNvSpPr/>
          <p:nvPr/>
        </p:nvSpPr>
        <p:spPr>
          <a:xfrm>
            <a:off x="8458200"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mnt/data/c4_bg_compressed.jpg"/>
          <p:cNvPicPr>
            <a:picLocks noChangeAspect="1"/>
          </p:cNvPicPr>
          <p:nvPr/>
        </p:nvPicPr>
        <p:blipFill>
          <a:blip r:embed="rId3"/>
          <a:stretch>
            <a:fillRect/>
          </a:stretch>
        </p:blipFill>
        <p:spPr>
          <a:xfrm>
            <a:off x="0" y="0"/>
            <a:ext cx="12191695" cy="6858000"/>
          </a:xfrm>
          <a:prstGeom prst="rect">
            <a:avLst/>
          </a:prstGeom>
        </p:spPr>
      </p:pic>
      <p:sp>
        <p:nvSpPr>
          <p:cNvPr id="3" name="Shape 0"/>
          <p:cNvSpPr/>
          <p:nvPr/>
        </p:nvSpPr>
        <p:spPr>
          <a:xfrm>
            <a:off x="0" y="0"/>
            <a:ext cx="12191695" cy="6858000"/>
          </a:xfrm>
          <a:prstGeom prst="rect">
            <a:avLst/>
          </a:prstGeom>
          <a:solidFill>
            <a:srgbClr val="FFFFFF">
              <a:alpha val="18000"/>
            </a:srgbClr>
          </a:solidFill>
          <a:ln w="12700">
            <a:solidFill>
              <a:srgbClr val="FFFFFF">
                <a:alpha val="0"/>
              </a:srgbClr>
            </a:solidFill>
            <a:prstDash val="solid"/>
          </a:ln>
        </p:spPr>
      </p:sp>
      <p:sp>
        <p:nvSpPr>
          <p:cNvPr id="4" name="Shape 1"/>
          <p:cNvSpPr/>
          <p:nvPr/>
        </p:nvSpPr>
        <p:spPr>
          <a:xfrm>
            <a:off x="749808" y="219456"/>
            <a:ext cx="10698480" cy="822960"/>
          </a:xfrm>
          <a:prstGeom prst="roundRect">
            <a:avLst>
              <a:gd name="adj" fmla="val 13333"/>
            </a:avLst>
          </a:prstGeom>
          <a:solidFill>
            <a:srgbClr val="FFF7E8">
              <a:alpha val="94000"/>
            </a:srgbClr>
          </a:solidFill>
          <a:ln w="30480">
            <a:solidFill>
              <a:srgbClr val="B71C1C"/>
            </a:solidFill>
            <a:prstDash val="solid"/>
          </a:ln>
        </p:spPr>
      </p:sp>
      <p:pic>
        <p:nvPicPr>
          <p:cNvPr id="5" name="Image 1" descr="/mnt/data/image.png"/>
          <p:cNvPicPr>
            <a:picLocks noChangeAspect="1"/>
          </p:cNvPicPr>
          <p:nvPr/>
        </p:nvPicPr>
        <p:blipFill>
          <a:blip r:embed="rId4"/>
          <a:stretch>
            <a:fillRect/>
          </a:stretch>
        </p:blipFill>
        <p:spPr>
          <a:xfrm>
            <a:off x="896112" y="329184"/>
            <a:ext cx="457200" cy="566928"/>
          </a:xfrm>
          <a:prstGeom prst="rect">
            <a:avLst/>
          </a:prstGeom>
        </p:spPr>
      </p:pic>
      <p:sp>
        <p:nvSpPr>
          <p:cNvPr id="6" name="Text 2"/>
          <p:cNvSpPr/>
          <p:nvPr/>
        </p:nvSpPr>
        <p:spPr>
          <a:xfrm>
            <a:off x="1481328" y="329184"/>
            <a:ext cx="5029200" cy="256032"/>
          </a:xfrm>
          <a:prstGeom prst="rect">
            <a:avLst/>
          </a:prstGeom>
          <a:noFill/>
          <a:ln/>
        </p:spPr>
        <p:txBody>
          <a:bodyPr wrap="square" lIns="127" tIns="127" rIns="127" bIns="127" rtlCol="0" anchor="ctr">
            <a:normAutofit/>
          </a:bodyPr>
          <a:lstStyle/>
          <a:p>
            <a:pPr marL="0" indent="0">
              <a:buNone/>
            </a:pPr>
            <a:r>
              <a:rPr lang="en-US" sz="2000" b="1" dirty="0">
                <a:solidFill>
                  <a:srgbClr val="B71C1C"/>
                </a:solidFill>
                <a:latin typeface="Aptos Display" pitchFamily="34" charset="0"/>
                <a:ea typeface="Aptos Display" pitchFamily="34" charset="-122"/>
                <a:cs typeface="Aptos Display" pitchFamily="34" charset="-120"/>
              </a:rPr>
              <a:t>Courageous Advocacy</a:t>
            </a:r>
            <a:endParaRPr lang="en-US" sz="2000" dirty="0"/>
          </a:p>
        </p:txBody>
      </p:sp>
      <p:sp>
        <p:nvSpPr>
          <p:cNvPr id="7" name="Text 3"/>
          <p:cNvSpPr/>
          <p:nvPr/>
        </p:nvSpPr>
        <p:spPr>
          <a:xfrm>
            <a:off x="1481328" y="621792"/>
            <a:ext cx="7772400" cy="256032"/>
          </a:xfrm>
          <a:prstGeom prst="rect">
            <a:avLst/>
          </a:prstGeom>
          <a:noFill/>
          <a:ln/>
        </p:spPr>
        <p:txBody>
          <a:bodyPr wrap="square" lIns="127" tIns="127" rIns="127" bIns="127" rtlCol="0" anchor="ctr">
            <a:normAutofit/>
          </a:bodyPr>
          <a:lstStyle/>
          <a:p>
            <a:pPr marL="0" indent="0">
              <a:buNone/>
            </a:pPr>
            <a:r>
              <a:rPr lang="en-US" sz="1350" dirty="0">
                <a:solidFill>
                  <a:srgbClr val="2E2E2E"/>
                </a:solidFill>
                <a:latin typeface="Aptos" pitchFamily="34" charset="0"/>
                <a:ea typeface="Aptos" pitchFamily="34" charset="-122"/>
                <a:cs typeface="Aptos" pitchFamily="34" charset="-120"/>
              </a:rPr>
              <a:t>We learn to speak up, care for others and make positive changes in our school, local community and wider world.</a:t>
            </a:r>
            <a:endParaRPr lang="en-US" sz="1350" dirty="0"/>
          </a:p>
        </p:txBody>
      </p:sp>
      <p:sp>
        <p:nvSpPr>
          <p:cNvPr id="8" name="Text 4"/>
          <p:cNvSpPr/>
          <p:nvPr/>
        </p:nvSpPr>
        <p:spPr>
          <a:xfrm>
            <a:off x="9555480" y="512064"/>
            <a:ext cx="1554480" cy="219456"/>
          </a:xfrm>
          <a:prstGeom prst="rect">
            <a:avLst/>
          </a:prstGeom>
          <a:noFill/>
          <a:ln/>
        </p:spPr>
        <p:txBody>
          <a:bodyPr wrap="square" lIns="127" tIns="127" rIns="127" bIns="127" rtlCol="0" anchor="ctr"/>
          <a:lstStyle/>
          <a:p>
            <a:pPr marL="0" indent="0" algn="r">
              <a:buNone/>
            </a:pPr>
            <a:r>
              <a:rPr lang="en-US" sz="1300" b="1" dirty="0">
                <a:solidFill>
                  <a:srgbClr val="B71C1C"/>
                </a:solidFill>
                <a:latin typeface="Aptos" pitchFamily="34" charset="0"/>
                <a:ea typeface="Aptos" pitchFamily="34" charset="-122"/>
                <a:cs typeface="Aptos" pitchFamily="34" charset="-120"/>
              </a:rPr>
              <a:t>Class 4 • 8</a:t>
            </a:r>
            <a:endParaRPr lang="en-US" sz="1300" dirty="0"/>
          </a:p>
        </p:txBody>
      </p:sp>
      <p:sp>
        <p:nvSpPr>
          <p:cNvPr id="9" name="Shape 5"/>
          <p:cNvSpPr/>
          <p:nvPr/>
        </p:nvSpPr>
        <p:spPr>
          <a:xfrm>
            <a:off x="1097280" y="6245352"/>
            <a:ext cx="10012680" cy="475488"/>
          </a:xfrm>
          <a:prstGeom prst="roundRect">
            <a:avLst>
              <a:gd name="adj" fmla="val 19231"/>
            </a:avLst>
          </a:prstGeom>
          <a:solidFill>
            <a:srgbClr val="B71C1C"/>
          </a:solidFill>
          <a:ln w="12700">
            <a:solidFill>
              <a:srgbClr val="8B0000"/>
            </a:solidFill>
            <a:prstDash val="solid"/>
          </a:ln>
        </p:spPr>
      </p:sp>
      <p:sp>
        <p:nvSpPr>
          <p:cNvPr id="10" name="Text 6"/>
          <p:cNvSpPr/>
          <p:nvPr/>
        </p:nvSpPr>
        <p:spPr>
          <a:xfrm>
            <a:off x="1417320" y="6364224"/>
            <a:ext cx="1234440" cy="210312"/>
          </a:xfrm>
          <a:prstGeom prst="rect">
            <a:avLst/>
          </a:prstGeom>
          <a:noFill/>
          <a:ln/>
        </p:spPr>
        <p:txBody>
          <a:bodyPr wrap="square" lIns="127" tIns="127" rIns="127" bIns="127" rtlCol="0" anchor="ctr"/>
          <a:lstStyle/>
          <a:p>
            <a:pPr marL="0" indent="0">
              <a:buNone/>
            </a:pPr>
            <a:r>
              <a:rPr lang="en-US" sz="1300" b="1" dirty="0">
                <a:solidFill>
                  <a:srgbClr val="FFFFFF"/>
                </a:solidFill>
                <a:latin typeface="Aptos" pitchFamily="34" charset="0"/>
                <a:ea typeface="Aptos" pitchFamily="34" charset="-122"/>
                <a:cs typeface="Aptos" pitchFamily="34" charset="-120"/>
              </a:rPr>
              <a:t>School Pillars</a:t>
            </a:r>
            <a:endParaRPr lang="en-US" sz="1300" dirty="0"/>
          </a:p>
        </p:txBody>
      </p:sp>
      <p:sp>
        <p:nvSpPr>
          <p:cNvPr id="11" name="Shape 7"/>
          <p:cNvSpPr/>
          <p:nvPr/>
        </p:nvSpPr>
        <p:spPr>
          <a:xfrm>
            <a:off x="281635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2" name="Text 8"/>
          <p:cNvSpPr/>
          <p:nvPr/>
        </p:nvSpPr>
        <p:spPr>
          <a:xfrm>
            <a:off x="281635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Curriculum</a:t>
            </a:r>
            <a:endParaRPr lang="en-US" sz="1300" dirty="0"/>
          </a:p>
        </p:txBody>
      </p:sp>
      <p:sp>
        <p:nvSpPr>
          <p:cNvPr id="13" name="Shape 9"/>
          <p:cNvSpPr/>
          <p:nvPr/>
        </p:nvSpPr>
        <p:spPr>
          <a:xfrm>
            <a:off x="5010912" y="6318504"/>
            <a:ext cx="187452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4" name="Text 10"/>
          <p:cNvSpPr/>
          <p:nvPr/>
        </p:nvSpPr>
        <p:spPr>
          <a:xfrm>
            <a:off x="5010912" y="6391656"/>
            <a:ext cx="187452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Diversity</a:t>
            </a:r>
            <a:endParaRPr lang="en-US" sz="1300" dirty="0"/>
          </a:p>
        </p:txBody>
      </p:sp>
      <p:sp>
        <p:nvSpPr>
          <p:cNvPr id="15" name="Shape 11"/>
          <p:cNvSpPr/>
          <p:nvPr/>
        </p:nvSpPr>
        <p:spPr>
          <a:xfrm>
            <a:off x="7479792" y="6318504"/>
            <a:ext cx="2286000" cy="310896"/>
          </a:xfrm>
          <a:prstGeom prst="roundRect">
            <a:avLst>
              <a:gd name="adj" fmla="val 17647"/>
            </a:avLst>
          </a:prstGeom>
          <a:solidFill>
            <a:srgbClr val="FFFFFF">
              <a:alpha val="95000"/>
            </a:srgbClr>
          </a:solidFill>
          <a:ln w="12700">
            <a:solidFill>
              <a:srgbClr val="FFFFFF">
                <a:alpha val="0"/>
              </a:srgbClr>
            </a:solidFill>
            <a:prstDash val="solid"/>
          </a:ln>
        </p:spPr>
      </p:sp>
      <p:sp>
        <p:nvSpPr>
          <p:cNvPr id="16" name="Text 12"/>
          <p:cNvSpPr/>
          <p:nvPr/>
        </p:nvSpPr>
        <p:spPr>
          <a:xfrm>
            <a:off x="7479792" y="6391656"/>
            <a:ext cx="2286000" cy="128016"/>
          </a:xfrm>
          <a:prstGeom prst="rect">
            <a:avLst/>
          </a:prstGeom>
          <a:noFill/>
          <a:ln/>
        </p:spPr>
        <p:txBody>
          <a:bodyPr wrap="square" lIns="127" tIns="127" rIns="127" bIns="127" rtlCol="0" anchor="ctr"/>
          <a:lstStyle/>
          <a:p>
            <a:pPr marL="0" indent="0" algn="ctr">
              <a:buNone/>
            </a:pPr>
            <a:r>
              <a:rPr lang="en-US" sz="1300" b="1" dirty="0">
                <a:solidFill>
                  <a:srgbClr val="B71C1C"/>
                </a:solidFill>
                <a:latin typeface="Aptos" pitchFamily="34" charset="0"/>
                <a:ea typeface="Aptos" pitchFamily="34" charset="-122"/>
                <a:cs typeface="Aptos" pitchFamily="34" charset="-120"/>
              </a:rPr>
              <a:t>Social Mobility</a:t>
            </a:r>
            <a:endParaRPr lang="en-US" sz="1300" dirty="0"/>
          </a:p>
        </p:txBody>
      </p:sp>
      <p:sp>
        <p:nvSpPr>
          <p:cNvPr id="17" name="Shape 13"/>
          <p:cNvSpPr/>
          <p:nvPr/>
        </p:nvSpPr>
        <p:spPr>
          <a:xfrm>
            <a:off x="248716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18" name="Shape 14"/>
          <p:cNvSpPr/>
          <p:nvPr/>
        </p:nvSpPr>
        <p:spPr>
          <a:xfrm>
            <a:off x="263347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19" name="Text 15"/>
          <p:cNvSpPr/>
          <p:nvPr/>
        </p:nvSpPr>
        <p:spPr>
          <a:xfrm>
            <a:off x="274320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visited a variety of places of worship.</a:t>
            </a:r>
            <a:endParaRPr lang="en-US" sz="1730" dirty="0"/>
          </a:p>
        </p:txBody>
      </p:sp>
      <p:sp>
        <p:nvSpPr>
          <p:cNvPr id="20" name="Text 16"/>
          <p:cNvSpPr/>
          <p:nvPr/>
        </p:nvSpPr>
        <p:spPr>
          <a:xfrm>
            <a:off x="274320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Broadening understanding by learning about different beliefs, cultures and communities.</a:t>
            </a:r>
            <a:endParaRPr lang="en-US" sz="1300" dirty="0"/>
          </a:p>
        </p:txBody>
      </p:sp>
      <p:sp>
        <p:nvSpPr>
          <p:cNvPr id="21" name="Shape 17"/>
          <p:cNvSpPr/>
          <p:nvPr/>
        </p:nvSpPr>
        <p:spPr>
          <a:xfrm>
            <a:off x="2907792" y="3118104"/>
            <a:ext cx="2441448" cy="2724912"/>
          </a:xfrm>
          <a:prstGeom prst="rect">
            <a:avLst/>
          </a:prstGeom>
          <a:solidFill>
            <a:srgbClr val="000000">
              <a:alpha val="13000"/>
            </a:srgbClr>
          </a:solidFill>
          <a:ln w="12700">
            <a:solidFill>
              <a:srgbClr val="000000">
                <a:alpha val="0"/>
              </a:srgbClr>
            </a:solidFill>
            <a:prstDash val="solid"/>
          </a:ln>
        </p:spPr>
      </p:sp>
      <p:sp>
        <p:nvSpPr>
          <p:cNvPr id="22" name="Shape 18"/>
          <p:cNvSpPr/>
          <p:nvPr/>
        </p:nvSpPr>
        <p:spPr>
          <a:xfrm>
            <a:off x="2843784" y="3054096"/>
            <a:ext cx="2441448" cy="2724912"/>
          </a:xfrm>
          <a:prstGeom prst="rect">
            <a:avLst/>
          </a:prstGeom>
          <a:solidFill>
            <a:srgbClr val="FFFFFF">
              <a:alpha val="96000"/>
            </a:srgbClr>
          </a:solidFill>
          <a:ln w="27940">
            <a:solidFill>
              <a:srgbClr val="B71C1C"/>
            </a:solidFill>
            <a:prstDash val="solid"/>
          </a:ln>
        </p:spPr>
      </p:sp>
      <p:sp>
        <p:nvSpPr>
          <p:cNvPr id="23" name="Shape 19"/>
          <p:cNvSpPr/>
          <p:nvPr/>
        </p:nvSpPr>
        <p:spPr>
          <a:xfrm>
            <a:off x="6556248" y="1298448"/>
            <a:ext cx="3154680" cy="4681728"/>
          </a:xfrm>
          <a:prstGeom prst="roundRect">
            <a:avLst>
              <a:gd name="adj" fmla="val 4638"/>
            </a:avLst>
          </a:prstGeom>
          <a:solidFill>
            <a:srgbClr val="FFF7E8">
              <a:alpha val="96000"/>
            </a:srgbClr>
          </a:solidFill>
          <a:ln w="25400">
            <a:solidFill>
              <a:srgbClr val="B71C1C"/>
            </a:solidFill>
            <a:prstDash val="solid"/>
          </a:ln>
        </p:spPr>
      </p:sp>
      <p:sp>
        <p:nvSpPr>
          <p:cNvPr id="24" name="Shape 20"/>
          <p:cNvSpPr/>
          <p:nvPr/>
        </p:nvSpPr>
        <p:spPr>
          <a:xfrm>
            <a:off x="6702552" y="1444752"/>
            <a:ext cx="2862072" cy="713232"/>
          </a:xfrm>
          <a:prstGeom prst="roundRect">
            <a:avLst>
              <a:gd name="adj" fmla="val 10256"/>
            </a:avLst>
          </a:prstGeom>
          <a:solidFill>
            <a:srgbClr val="B71C1C"/>
          </a:solidFill>
          <a:ln w="12700">
            <a:solidFill>
              <a:srgbClr val="B71C1C">
                <a:alpha val="0"/>
              </a:srgbClr>
            </a:solidFill>
            <a:prstDash val="solid"/>
          </a:ln>
        </p:spPr>
      </p:sp>
      <p:sp>
        <p:nvSpPr>
          <p:cNvPr id="25" name="Text 21"/>
          <p:cNvSpPr/>
          <p:nvPr/>
        </p:nvSpPr>
        <p:spPr>
          <a:xfrm>
            <a:off x="6812280" y="1508760"/>
            <a:ext cx="2642616" cy="566928"/>
          </a:xfrm>
          <a:prstGeom prst="rect">
            <a:avLst/>
          </a:prstGeom>
          <a:noFill/>
          <a:ln/>
        </p:spPr>
        <p:txBody>
          <a:bodyPr wrap="square" lIns="127" tIns="127" rIns="127" bIns="127" rtlCol="0" anchor="ctr">
            <a:normAutofit/>
          </a:bodyPr>
          <a:lstStyle/>
          <a:p>
            <a:pPr marL="0" indent="0">
              <a:buNone/>
            </a:pPr>
            <a:r>
              <a:rPr lang="en-US" sz="1730" b="1" dirty="0">
                <a:solidFill>
                  <a:srgbClr val="FFFFFF"/>
                </a:solidFill>
                <a:latin typeface="Aptos Display" pitchFamily="34" charset="0"/>
                <a:ea typeface="Aptos Display" pitchFamily="34" charset="-122"/>
                <a:cs typeface="Aptos Display" pitchFamily="34" charset="-120"/>
              </a:rPr>
              <a:t>I have experienced an aspect of culture different to my own.</a:t>
            </a:r>
            <a:endParaRPr lang="en-US" sz="1730" dirty="0"/>
          </a:p>
        </p:txBody>
      </p:sp>
      <p:sp>
        <p:nvSpPr>
          <p:cNvPr id="26" name="Text 22"/>
          <p:cNvSpPr/>
          <p:nvPr/>
        </p:nvSpPr>
        <p:spPr>
          <a:xfrm>
            <a:off x="6812280" y="2258568"/>
            <a:ext cx="2642616" cy="694944"/>
          </a:xfrm>
          <a:prstGeom prst="rect">
            <a:avLst/>
          </a:prstGeom>
          <a:noFill/>
          <a:ln/>
        </p:spPr>
        <p:txBody>
          <a:bodyPr wrap="square" lIns="381" tIns="381" rIns="381" bIns="381" rtlCol="0" anchor="ctr">
            <a:normAutofit/>
          </a:bodyPr>
          <a:lstStyle/>
          <a:p>
            <a:pPr marL="0" indent="0">
              <a:buNone/>
            </a:pPr>
            <a:r>
              <a:rPr lang="en-US" sz="1300" dirty="0">
                <a:solidFill>
                  <a:srgbClr val="2E2E2E"/>
                </a:solidFill>
                <a:latin typeface="Aptos" pitchFamily="34" charset="0"/>
                <a:ea typeface="Aptos" pitchFamily="34" charset="-122"/>
                <a:cs typeface="Aptos" pitchFamily="34" charset="-120"/>
              </a:rPr>
              <a:t>Broadening understanding by learning about different beliefs, cultures and communities.</a:t>
            </a:r>
            <a:endParaRPr lang="en-US" sz="1300" dirty="0"/>
          </a:p>
        </p:txBody>
      </p:sp>
      <p:sp>
        <p:nvSpPr>
          <p:cNvPr id="27" name="Shape 23"/>
          <p:cNvSpPr/>
          <p:nvPr/>
        </p:nvSpPr>
        <p:spPr>
          <a:xfrm>
            <a:off x="6976872" y="3118104"/>
            <a:ext cx="2441448" cy="2724912"/>
          </a:xfrm>
          <a:prstGeom prst="rect">
            <a:avLst/>
          </a:prstGeom>
          <a:solidFill>
            <a:srgbClr val="000000">
              <a:alpha val="13000"/>
            </a:srgbClr>
          </a:solidFill>
          <a:ln w="12700">
            <a:solidFill>
              <a:srgbClr val="000000">
                <a:alpha val="0"/>
              </a:srgbClr>
            </a:solidFill>
            <a:prstDash val="solid"/>
          </a:ln>
        </p:spPr>
      </p:sp>
      <p:sp>
        <p:nvSpPr>
          <p:cNvPr id="28" name="Shape 24"/>
          <p:cNvSpPr/>
          <p:nvPr/>
        </p:nvSpPr>
        <p:spPr>
          <a:xfrm>
            <a:off x="6912864" y="3054096"/>
            <a:ext cx="2441448" cy="2724912"/>
          </a:xfrm>
          <a:prstGeom prst="rect">
            <a:avLst/>
          </a:prstGeom>
          <a:solidFill>
            <a:srgbClr val="FFFFFF">
              <a:alpha val="96000"/>
            </a:srgbClr>
          </a:solidFill>
          <a:ln w="27940">
            <a:solidFill>
              <a:srgbClr val="B71C1C"/>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0283e13-fea2-4353-a6de-054f5aaaaf41" xsi:nil="true"/>
    <_Flow_SignoffStatus xmlns="8b7f43eb-e1a8-4511-a904-20e243b0ab43" xsi:nil="true"/>
    <lcf76f155ced4ddcb4097134ff3c332f xmlns="8b7f43eb-e1a8-4511-a904-20e243b0ab4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F4244ECAA16AE498E6AE62E34857C98" ma:contentTypeVersion="18" ma:contentTypeDescription="Create a new document." ma:contentTypeScope="" ma:versionID="1d6c3004dd5f4cfda0174b926df8a0b9">
  <xsd:schema xmlns:xsd="http://www.w3.org/2001/XMLSchema" xmlns:xs="http://www.w3.org/2001/XMLSchema" xmlns:p="http://schemas.microsoft.com/office/2006/metadata/properties" xmlns:ns2="8b7f43eb-e1a8-4511-a904-20e243b0ab43" xmlns:ns3="90283e13-fea2-4353-a6de-054f5aaaaf41" targetNamespace="http://schemas.microsoft.com/office/2006/metadata/properties" ma:root="true" ma:fieldsID="8e21f795b951e05780bb91718c348ff5" ns2:_="" ns3:_="">
    <xsd:import namespace="8b7f43eb-e1a8-4511-a904-20e243b0ab43"/>
    <xsd:import namespace="90283e13-fea2-4353-a6de-054f5aaaaf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_Flow_SignoffStatu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7f43eb-e1a8-4511-a904-20e243b0ab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c1d768-7b69-4716-bf51-8cf0e54d65c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_Flow_SignoffStatus" ma:index="21" nillable="true" ma:displayName="Sign-off status" ma:internalName="Sign_x002d_off_x0020_status">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0283e13-fea2-4353-a6de-054f5aaaaf4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9f11675-f064-4d97-962a-dfbd6840093b}" ma:internalName="TaxCatchAll" ma:showField="CatchAllData" ma:web="90283e13-fea2-4353-a6de-054f5aaaaf4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BDEF5-A6DD-407D-84B0-1B8832B9EAEF}">
  <ds:schemaRefs>
    <ds:schemaRef ds:uri="http://schemas.microsoft.com/sharepoint/v3/contenttype/forms"/>
  </ds:schemaRefs>
</ds:datastoreItem>
</file>

<file path=customXml/itemProps2.xml><?xml version="1.0" encoding="utf-8"?>
<ds:datastoreItem xmlns:ds="http://schemas.openxmlformats.org/officeDocument/2006/customXml" ds:itemID="{556C03A7-6C34-4775-965C-911CA7360FE7}">
  <ds:schemaRefs>
    <ds:schemaRef ds:uri="http://schemas.microsoft.com/office/2006/metadata/properties"/>
    <ds:schemaRef ds:uri="http://schemas.microsoft.com/office/infopath/2007/PartnerControls"/>
    <ds:schemaRef ds:uri="90283e13-fea2-4353-a6de-054f5aaaaf41"/>
    <ds:schemaRef ds:uri="8b7f43eb-e1a8-4511-a904-20e243b0ab43"/>
  </ds:schemaRefs>
</ds:datastoreItem>
</file>

<file path=customXml/itemProps3.xml><?xml version="1.0" encoding="utf-8"?>
<ds:datastoreItem xmlns:ds="http://schemas.openxmlformats.org/officeDocument/2006/customXml" ds:itemID="{52116109-2200-48B2-9BB1-DA0FE79B0E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7f43eb-e1a8-4511-a904-20e243b0ab43"/>
    <ds:schemaRef ds:uri="90283e13-fea2-4353-a6de-054f5aaaaf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2541</Words>
  <Application>Microsoft Office PowerPoint</Application>
  <PresentationFormat>Widescreen</PresentationFormat>
  <Paragraphs>331</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Church Eaton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 4 Personal Passport</dc:title>
  <dc:subject>Class 4 Personal Passport</dc:subject>
  <dc:creator>Church Eaton Primary School</dc:creator>
  <cp:lastModifiedBy>Yanica Grech</cp:lastModifiedBy>
  <cp:revision>4</cp:revision>
  <dcterms:created xsi:type="dcterms:W3CDTF">2026-05-13T11:58:52Z</dcterms:created>
  <dcterms:modified xsi:type="dcterms:W3CDTF">2026-05-19T12:47:48Z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0x010100BF4244ECAA16AE498E6AE62E34857C98</vt:lpwstr>
  </property>
  <property fmtid="{D5CDD505-2E9C-101B-9397-08002B2CF9AE}" pid="3" name="MediaServiceImageTags">
    <vt:lpwstr/>
  </property>
</Properties>
</file>